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5" r:id="rId1"/>
  </p:sldMasterIdLst>
  <p:sldIdLst>
    <p:sldId id="256" r:id="rId2"/>
    <p:sldId id="257" r:id="rId3"/>
    <p:sldId id="266" r:id="rId4"/>
    <p:sldId id="265" r:id="rId5"/>
    <p:sldId id="258" r:id="rId6"/>
    <p:sldId id="263" r:id="rId7"/>
    <p:sldId id="264" r:id="rId8"/>
    <p:sldId id="267" r:id="rId9"/>
    <p:sldId id="284" r:id="rId10"/>
    <p:sldId id="285" r:id="rId11"/>
    <p:sldId id="28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59" r:id="rId29"/>
    <p:sldId id="261" r:id="rId30"/>
    <p:sldId id="262" r:id="rId31"/>
    <p:sldId id="260"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7" d="100"/>
          <a:sy n="77" d="100"/>
        </p:scale>
        <p:origin x="64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7.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F7B06C5B-803C-4202-9D6B-569E500FD41A}" type="datetimeFigureOut">
              <a:rPr lang="en-US" smtClean="0"/>
              <a:t>4/27/2016</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49437C5B-5B60-48E3-ABC7-06F18FE2B3B3}"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426745785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7B06C5B-803C-4202-9D6B-569E500FD41A}" type="datetimeFigureOut">
              <a:rPr lang="en-US" smtClean="0"/>
              <a:t>4/27/2016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37C5B-5B60-48E3-ABC7-06F18FE2B3B3}" type="slidenum">
              <a:rPr lang="en-US" smtClean="0"/>
              <a:t>‹#›</a:t>
            </a:fld>
            <a:endParaRPr lang="en-US"/>
          </a:p>
        </p:txBody>
      </p:sp>
    </p:spTree>
    <p:extLst>
      <p:ext uri="{BB962C8B-B14F-4D97-AF65-F5344CB8AC3E}">
        <p14:creationId xmlns:p14="http://schemas.microsoft.com/office/powerpoint/2010/main" val="578321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7B06C5B-803C-4202-9D6B-569E500FD41A}" type="datetimeFigureOut">
              <a:rPr lang="en-US" smtClean="0"/>
              <a:t>4/27/2016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37C5B-5B60-48E3-ABC7-06F18FE2B3B3}" type="slidenum">
              <a:rPr lang="en-US" smtClean="0"/>
              <a:t>‹#›</a:t>
            </a:fld>
            <a:endParaRPr lang="en-US"/>
          </a:p>
        </p:txBody>
      </p:sp>
    </p:spTree>
    <p:extLst>
      <p:ext uri="{BB962C8B-B14F-4D97-AF65-F5344CB8AC3E}">
        <p14:creationId xmlns:p14="http://schemas.microsoft.com/office/powerpoint/2010/main" val="2031503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7B06C5B-803C-4202-9D6B-569E500FD41A}" type="datetimeFigureOut">
              <a:rPr lang="en-US" smtClean="0"/>
              <a:t>4/27/2016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37C5B-5B60-48E3-ABC7-06F18FE2B3B3}" type="slidenum">
              <a:rPr lang="en-US" smtClean="0"/>
              <a:t>‹#›</a:t>
            </a:fld>
            <a:endParaRPr lang="en-US"/>
          </a:p>
        </p:txBody>
      </p:sp>
    </p:spTree>
    <p:extLst>
      <p:ext uri="{BB962C8B-B14F-4D97-AF65-F5344CB8AC3E}">
        <p14:creationId xmlns:p14="http://schemas.microsoft.com/office/powerpoint/2010/main" val="1692836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F7B06C5B-803C-4202-9D6B-569E500FD41A}" type="datetimeFigureOut">
              <a:rPr lang="en-US" smtClean="0"/>
              <a:t>4/27/2016</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49437C5B-5B60-48E3-ABC7-06F18FE2B3B3}"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19724013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7B06C5B-803C-4202-9D6B-569E500FD41A}" type="datetimeFigureOut">
              <a:rPr lang="en-US" smtClean="0"/>
              <a:t>4/27/2016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437C5B-5B60-48E3-ABC7-06F18FE2B3B3}" type="slidenum">
              <a:rPr lang="en-US" smtClean="0"/>
              <a:t>‹#›</a:t>
            </a:fld>
            <a:endParaRPr lang="en-US"/>
          </a:p>
        </p:txBody>
      </p:sp>
    </p:spTree>
    <p:extLst>
      <p:ext uri="{BB962C8B-B14F-4D97-AF65-F5344CB8AC3E}">
        <p14:creationId xmlns:p14="http://schemas.microsoft.com/office/powerpoint/2010/main" val="95174055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7B06C5B-803C-4202-9D6B-569E500FD41A}" type="datetimeFigureOut">
              <a:rPr lang="en-US" smtClean="0"/>
              <a:t>4/27/2016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437C5B-5B60-48E3-ABC7-06F18FE2B3B3}" type="slidenum">
              <a:rPr lang="en-US" smtClean="0"/>
              <a:t>‹#›</a:t>
            </a:fld>
            <a:endParaRPr lang="en-US"/>
          </a:p>
        </p:txBody>
      </p:sp>
    </p:spTree>
    <p:extLst>
      <p:ext uri="{BB962C8B-B14F-4D97-AF65-F5344CB8AC3E}">
        <p14:creationId xmlns:p14="http://schemas.microsoft.com/office/powerpoint/2010/main" val="36435805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7B06C5B-803C-4202-9D6B-569E500FD41A}" type="datetimeFigureOut">
              <a:rPr lang="en-US" smtClean="0"/>
              <a:t>4/27/2016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437C5B-5B60-48E3-ABC7-06F18FE2B3B3}" type="slidenum">
              <a:rPr lang="en-US" smtClean="0"/>
              <a:t>‹#›</a:t>
            </a:fld>
            <a:endParaRPr lang="en-US"/>
          </a:p>
        </p:txBody>
      </p:sp>
    </p:spTree>
    <p:extLst>
      <p:ext uri="{BB962C8B-B14F-4D97-AF65-F5344CB8AC3E}">
        <p14:creationId xmlns:p14="http://schemas.microsoft.com/office/powerpoint/2010/main" val="383960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B06C5B-803C-4202-9D6B-569E500FD41A}" type="datetimeFigureOut">
              <a:rPr lang="en-US" smtClean="0"/>
              <a:t>4/27/2016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437C5B-5B60-48E3-ABC7-06F18FE2B3B3}" type="slidenum">
              <a:rPr lang="en-US" smtClean="0"/>
              <a:t>‹#›</a:t>
            </a:fld>
            <a:endParaRPr lang="en-US"/>
          </a:p>
        </p:txBody>
      </p:sp>
    </p:spTree>
    <p:extLst>
      <p:ext uri="{BB962C8B-B14F-4D97-AF65-F5344CB8AC3E}">
        <p14:creationId xmlns:p14="http://schemas.microsoft.com/office/powerpoint/2010/main" val="109645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F7B06C5B-803C-4202-9D6B-569E500FD41A}" type="datetimeFigureOut">
              <a:rPr lang="en-US" smtClean="0"/>
              <a:t>4/27/2016</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49437C5B-5B60-48E3-ABC7-06F18FE2B3B3}"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7816607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F7B06C5B-803C-4202-9D6B-569E500FD41A}" type="datetimeFigureOut">
              <a:rPr lang="en-US" smtClean="0"/>
              <a:t>4/27/2016</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49437C5B-5B60-48E3-ABC7-06F18FE2B3B3}"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02869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F7B06C5B-803C-4202-9D6B-569E500FD41A}" type="datetimeFigureOut">
              <a:rPr lang="en-US" smtClean="0"/>
              <a:t>4/27/2016</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49437C5B-5B60-48E3-ABC7-06F18FE2B3B3}"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08263752"/>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13.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14.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15.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16.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image" Target="../media/image17.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18.e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image" Target="../media/image19.emf"/></Relationships>
</file>

<file path=ppt/slides/_rels/slide28.xml.rels><?xml version="1.0" encoding="UTF-8" standalone="yes"?>
<Relationships xmlns="http://schemas.openxmlformats.org/package/2006/relationships"><Relationship Id="rId3" Type="http://schemas.openxmlformats.org/officeDocument/2006/relationships/hyperlink" Target="http://stattrek.com/Help/Glossary.aspx?Target=Probability_distribution" TargetMode="External"/><Relationship Id="rId7" Type="http://schemas.openxmlformats.org/officeDocument/2006/relationships/hyperlink" Target="http://stattrek.com/Help/Glossary.aspx?Target=Sampling_without_replacement" TargetMode="External"/><Relationship Id="rId2" Type="http://schemas.openxmlformats.org/officeDocument/2006/relationships/hyperlink" Target="http://stattrek.com/Help/Glossary.aspx?Target=Statistic" TargetMode="External"/><Relationship Id="rId1" Type="http://schemas.openxmlformats.org/officeDocument/2006/relationships/slideLayout" Target="../slideLayouts/slideLayout2.xml"/><Relationship Id="rId6" Type="http://schemas.openxmlformats.org/officeDocument/2006/relationships/hyperlink" Target="http://stattrek.com/Help/Glossary.aspx?Target=Sampling_with_replacement" TargetMode="External"/><Relationship Id="rId5" Type="http://schemas.openxmlformats.org/officeDocument/2006/relationships/hyperlink" Target="http://stattrek.com/Help/Glossary.aspx?Target=Standard%20deviation" TargetMode="External"/><Relationship Id="rId4" Type="http://schemas.openxmlformats.org/officeDocument/2006/relationships/hyperlink" Target="http://stattrek.com/Help/Glossary.aspx?Target=Variance"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hyperlink" Target="http://www.rctc.edu/academics/math/sdss.html" TargetMode="External"/><Relationship Id="rId3" Type="http://schemas.openxmlformats.org/officeDocument/2006/relationships/hyperlink" Target="http://onlinestatbook.com/stat_sim/sampling_dist/" TargetMode="External"/><Relationship Id="rId7" Type="http://schemas.openxmlformats.org/officeDocument/2006/relationships/hyperlink" Target="http://stattrek.com/sampling/sampling-distribution.aspx" TargetMode="External"/><Relationship Id="rId2" Type="http://schemas.openxmlformats.org/officeDocument/2006/relationships/hyperlink" Target="https://www.khanacademy.org/math/probability/statistics-inferential/sampling_distribution/v/sampling-distribution-of-the-sample-mean" TargetMode="External"/><Relationship Id="rId1" Type="http://schemas.openxmlformats.org/officeDocument/2006/relationships/slideLayout" Target="../slideLayouts/slideLayout2.xml"/><Relationship Id="rId6" Type="http://schemas.openxmlformats.org/officeDocument/2006/relationships/hyperlink" Target="https://en.wikipedia.org/wiki/Special:BookSources/0-521-54036-4" TargetMode="External"/><Relationship Id="rId5" Type="http://schemas.openxmlformats.org/officeDocument/2006/relationships/hyperlink" Target="https://en.wikipedia.org/wiki/International_Standard_Book_Number" TargetMode="External"/><Relationship Id="rId4" Type="http://schemas.openxmlformats.org/officeDocument/2006/relationships/hyperlink" Target="https://en.wikipedia.org/wiki/Central_limit_theorem" TargetMode="Externa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5385" y="2377177"/>
            <a:ext cx="8361229" cy="2098226"/>
          </a:xfrm>
        </p:spPr>
        <p:txBody>
          <a:bodyPr/>
          <a:lstStyle/>
          <a:p>
            <a:r>
              <a:rPr lang="en-US" dirty="0" smtClean="0"/>
              <a:t>Sampling Distributions for </a:t>
            </a:r>
            <a:r>
              <a:rPr lang="en-US" sz="4800" dirty="0" smtClean="0"/>
              <a:t>Small</a:t>
            </a:r>
            <a:r>
              <a:rPr lang="en-US" dirty="0" smtClean="0"/>
              <a:t> Samples</a:t>
            </a:r>
            <a:endParaRPr lang="en-US" dirty="0"/>
          </a:p>
        </p:txBody>
      </p:sp>
      <p:sp>
        <p:nvSpPr>
          <p:cNvPr id="3" name="Subtitle 2"/>
          <p:cNvSpPr>
            <a:spLocks noGrp="1"/>
          </p:cNvSpPr>
          <p:nvPr>
            <p:ph type="subTitle" idx="1"/>
          </p:nvPr>
        </p:nvSpPr>
        <p:spPr>
          <a:xfrm>
            <a:off x="1524000" y="3870542"/>
            <a:ext cx="9144000" cy="1903957"/>
          </a:xfrm>
        </p:spPr>
        <p:txBody>
          <a:bodyPr>
            <a:normAutofit/>
          </a:bodyPr>
          <a:lstStyle/>
          <a:p>
            <a:endParaRPr lang="en-US" dirty="0" smtClean="0"/>
          </a:p>
          <a:p>
            <a:endParaRPr lang="en-US" dirty="0" smtClean="0"/>
          </a:p>
          <a:p>
            <a:endParaRPr lang="en-US" dirty="0"/>
          </a:p>
          <a:p>
            <a:r>
              <a:rPr lang="en-US" dirty="0" smtClean="0"/>
              <a:t>Paul Kinion and Dustin </a:t>
            </a:r>
            <a:r>
              <a:rPr lang="en-US" dirty="0" err="1" smtClean="0"/>
              <a:t>Haxton</a:t>
            </a:r>
            <a:endParaRPr lang="en-US" dirty="0"/>
          </a:p>
        </p:txBody>
      </p:sp>
    </p:spTree>
    <p:extLst>
      <p:ext uri="{BB962C8B-B14F-4D97-AF65-F5344CB8AC3E}">
        <p14:creationId xmlns:p14="http://schemas.microsoft.com/office/powerpoint/2010/main" val="13150128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Demonstration of Central Limit Theorem (n&gt;30)</a:t>
            </a:r>
            <a:endParaRPr lang="en-US" dirty="0"/>
          </a:p>
        </p:txBody>
      </p:sp>
    </p:spTree>
    <p:extLst>
      <p:ext uri="{BB962C8B-B14F-4D97-AF65-F5344CB8AC3E}">
        <p14:creationId xmlns:p14="http://schemas.microsoft.com/office/powerpoint/2010/main" val="28074801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Demonstration of Central Limit Theorem (normal parent population)</a:t>
            </a:r>
            <a:endParaRPr lang="en-US" dirty="0"/>
          </a:p>
        </p:txBody>
      </p:sp>
    </p:spTree>
    <p:extLst>
      <p:ext uri="{BB962C8B-B14F-4D97-AF65-F5344CB8AC3E}">
        <p14:creationId xmlns:p14="http://schemas.microsoft.com/office/powerpoint/2010/main" val="27289913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Combinatorics Tree</a:t>
            </a:r>
            <a:endParaRPr lang="en-US" dirty="0"/>
          </a:p>
        </p:txBody>
      </p:sp>
      <p:pic>
        <p:nvPicPr>
          <p:cNvPr id="4" name="Content Placeholder 3"/>
          <p:cNvPicPr>
            <a:picLocks noGrp="1" noChangeAspect="1"/>
          </p:cNvPicPr>
          <p:nvPr>
            <p:ph idx="1"/>
          </p:nvPr>
        </p:nvPicPr>
        <p:blipFill>
          <a:blip r:embed="rId2"/>
          <a:stretch>
            <a:fillRect/>
          </a:stretch>
        </p:blipFill>
        <p:spPr>
          <a:xfrm>
            <a:off x="2680571" y="1690688"/>
            <a:ext cx="6822262" cy="4627042"/>
          </a:xfrm>
          <a:prstGeom prst="rect">
            <a:avLst/>
          </a:prstGeom>
        </p:spPr>
      </p:pic>
    </p:spTree>
    <p:extLst>
      <p:ext uri="{BB962C8B-B14F-4D97-AF65-F5344CB8AC3E}">
        <p14:creationId xmlns:p14="http://schemas.microsoft.com/office/powerpoint/2010/main" val="7848911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Frequencies</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marL="0" indent="0" algn="ctr">
                  <a:buNone/>
                </a:pPr>
                <a:r>
                  <a:rPr lang="en-US" sz="3600" dirty="0" smtClean="0">
                    <a:solidFill>
                      <a:schemeClr val="tx1"/>
                    </a:solidFill>
                  </a:rPr>
                  <a:t>For </a:t>
                </a:r>
                <a:r>
                  <a:rPr lang="en-US" sz="3600" dirty="0">
                    <a:solidFill>
                      <a:schemeClr val="tx1"/>
                    </a:solidFill>
                  </a:rPr>
                  <a:t>samples that allow repetition we use the formula </a:t>
                </a:r>
                <a14:m>
                  <m:oMath xmlns:m="http://schemas.openxmlformats.org/officeDocument/2006/math">
                    <m:nary>
                      <m:naryPr>
                        <m:chr m:val="∏"/>
                        <m:limLoc m:val="undOvr"/>
                        <m:ctrlPr>
                          <a:rPr lang="en-US" sz="3600" i="1">
                            <a:solidFill>
                              <a:schemeClr val="tx1"/>
                            </a:solidFill>
                            <a:latin typeface="Cambria Math" panose="02040503050406030204" pitchFamily="18" charset="0"/>
                          </a:rPr>
                        </m:ctrlPr>
                      </m:naryPr>
                      <m:sub>
                        <m:r>
                          <a:rPr lang="en-US" sz="3600" i="1">
                            <a:solidFill>
                              <a:schemeClr val="tx1"/>
                            </a:solidFill>
                            <a:latin typeface="Cambria Math" panose="02040503050406030204" pitchFamily="18" charset="0"/>
                          </a:rPr>
                          <m:t>𝑖</m:t>
                        </m:r>
                        <m:r>
                          <a:rPr lang="en-US" sz="3600" i="1">
                            <a:solidFill>
                              <a:schemeClr val="tx1"/>
                            </a:solidFill>
                            <a:latin typeface="Cambria Math" panose="02040503050406030204" pitchFamily="18" charset="0"/>
                          </a:rPr>
                          <m:t>=1</m:t>
                        </m:r>
                      </m:sub>
                      <m:sup>
                        <m:r>
                          <a:rPr lang="en-US" sz="3600" i="1">
                            <a:solidFill>
                              <a:schemeClr val="tx1"/>
                            </a:solidFill>
                            <a:latin typeface="Cambria Math" panose="02040503050406030204" pitchFamily="18" charset="0"/>
                          </a:rPr>
                          <m:t>𝑅</m:t>
                        </m:r>
                      </m:sup>
                      <m:e>
                        <m:r>
                          <a:rPr lang="en-US" sz="3600" i="1">
                            <a:solidFill>
                              <a:schemeClr val="tx1"/>
                            </a:solidFill>
                            <a:latin typeface="Cambria Math" panose="02040503050406030204" pitchFamily="18" charset="0"/>
                          </a:rPr>
                          <m:t>𝐶</m:t>
                        </m:r>
                        <m:r>
                          <a:rPr lang="en-US" sz="3600" i="1">
                            <a:solidFill>
                              <a:schemeClr val="tx1"/>
                            </a:solidFill>
                            <a:latin typeface="Cambria Math" panose="02040503050406030204" pitchFamily="18" charset="0"/>
                          </a:rPr>
                          <m:t>(</m:t>
                        </m:r>
                        <m:r>
                          <a:rPr lang="en-US" sz="3600" i="1">
                            <a:solidFill>
                              <a:schemeClr val="tx1"/>
                            </a:solidFill>
                            <a:latin typeface="Cambria Math" panose="02040503050406030204" pitchFamily="18" charset="0"/>
                          </a:rPr>
                          <m:t>𝑛</m:t>
                        </m:r>
                        <m:r>
                          <a:rPr lang="en-US" sz="3600" i="1">
                            <a:solidFill>
                              <a:schemeClr val="tx1"/>
                            </a:solidFill>
                            <a:latin typeface="Cambria Math" panose="02040503050406030204" pitchFamily="18" charset="0"/>
                          </a:rPr>
                          <m:t>−</m:t>
                        </m:r>
                        <m:nary>
                          <m:naryPr>
                            <m:chr m:val="∑"/>
                            <m:limLoc m:val="undOvr"/>
                            <m:ctrlPr>
                              <a:rPr lang="en-US" sz="3600" i="1">
                                <a:solidFill>
                                  <a:schemeClr val="tx1"/>
                                </a:solidFill>
                                <a:latin typeface="Cambria Math" panose="02040503050406030204" pitchFamily="18" charset="0"/>
                              </a:rPr>
                            </m:ctrlPr>
                          </m:naryPr>
                          <m:sub>
                            <m:r>
                              <a:rPr lang="en-US" sz="3600" i="1">
                                <a:solidFill>
                                  <a:schemeClr val="tx1"/>
                                </a:solidFill>
                                <a:latin typeface="Cambria Math" panose="02040503050406030204" pitchFamily="18" charset="0"/>
                              </a:rPr>
                              <m:t>𝑗</m:t>
                            </m:r>
                            <m:r>
                              <a:rPr lang="en-US" sz="3600" i="1">
                                <a:solidFill>
                                  <a:schemeClr val="tx1"/>
                                </a:solidFill>
                                <a:latin typeface="Cambria Math" panose="02040503050406030204" pitchFamily="18" charset="0"/>
                              </a:rPr>
                              <m:t>=1</m:t>
                            </m:r>
                          </m:sub>
                          <m:sup>
                            <m:r>
                              <a:rPr lang="en-US" sz="3600" i="1">
                                <a:solidFill>
                                  <a:schemeClr val="tx1"/>
                                </a:solidFill>
                                <a:latin typeface="Cambria Math" panose="02040503050406030204" pitchFamily="18" charset="0"/>
                              </a:rPr>
                              <m:t>𝑖</m:t>
                            </m:r>
                            <m:r>
                              <a:rPr lang="en-US" sz="3600" i="1">
                                <a:solidFill>
                                  <a:schemeClr val="tx1"/>
                                </a:solidFill>
                                <a:latin typeface="Cambria Math" panose="02040503050406030204" pitchFamily="18" charset="0"/>
                              </a:rPr>
                              <m:t>−1</m:t>
                            </m:r>
                          </m:sup>
                          <m:e>
                            <m:r>
                              <a:rPr lang="en-US" sz="3600" i="1">
                                <a:solidFill>
                                  <a:schemeClr val="tx1"/>
                                </a:solidFill>
                                <a:latin typeface="Cambria Math" panose="02040503050406030204" pitchFamily="18" charset="0"/>
                              </a:rPr>
                              <m:t>𝑠</m:t>
                            </m:r>
                            <m:d>
                              <m:dPr>
                                <m:ctrlPr>
                                  <a:rPr lang="en-US" sz="3600" i="1">
                                    <a:solidFill>
                                      <a:schemeClr val="tx1"/>
                                    </a:solidFill>
                                    <a:latin typeface="Cambria Math" panose="02040503050406030204" pitchFamily="18" charset="0"/>
                                  </a:rPr>
                                </m:ctrlPr>
                              </m:dPr>
                              <m:e>
                                <m:r>
                                  <a:rPr lang="en-US" sz="3600" i="1">
                                    <a:solidFill>
                                      <a:schemeClr val="tx1"/>
                                    </a:solidFill>
                                    <a:latin typeface="Cambria Math" panose="02040503050406030204" pitchFamily="18" charset="0"/>
                                  </a:rPr>
                                  <m:t>𝑗</m:t>
                                </m:r>
                              </m:e>
                            </m:d>
                            <m:r>
                              <a:rPr lang="en-US" sz="3600" i="1">
                                <a:solidFill>
                                  <a:schemeClr val="tx1"/>
                                </a:solidFill>
                                <a:latin typeface="Cambria Math" panose="02040503050406030204" pitchFamily="18" charset="0"/>
                              </a:rPr>
                              <m:t>,   </m:t>
                            </m:r>
                            <m:r>
                              <a:rPr lang="en-US" sz="3600" i="1">
                                <a:solidFill>
                                  <a:schemeClr val="tx1"/>
                                </a:solidFill>
                                <a:latin typeface="Cambria Math" panose="02040503050406030204" pitchFamily="18" charset="0"/>
                              </a:rPr>
                              <m:t>𝑠</m:t>
                            </m:r>
                            <m:r>
                              <a:rPr lang="en-US" sz="3600" i="1">
                                <a:solidFill>
                                  <a:schemeClr val="tx1"/>
                                </a:solidFill>
                                <a:latin typeface="Cambria Math" panose="02040503050406030204" pitchFamily="18" charset="0"/>
                              </a:rPr>
                              <m:t>(</m:t>
                            </m:r>
                            <m:r>
                              <a:rPr lang="en-US" sz="3600" i="1">
                                <a:solidFill>
                                  <a:schemeClr val="tx1"/>
                                </a:solidFill>
                                <a:latin typeface="Cambria Math" panose="02040503050406030204" pitchFamily="18" charset="0"/>
                              </a:rPr>
                              <m:t>𝑖</m:t>
                            </m:r>
                            <m:r>
                              <a:rPr lang="en-US" sz="3600" i="1">
                                <a:solidFill>
                                  <a:schemeClr val="tx1"/>
                                </a:solidFill>
                                <a:latin typeface="Cambria Math" panose="02040503050406030204" pitchFamily="18" charset="0"/>
                              </a:rPr>
                              <m:t>))</m:t>
                            </m:r>
                            <m:sSup>
                              <m:sSupPr>
                                <m:ctrlPr>
                                  <a:rPr lang="en-US" sz="3600" i="1">
                                    <a:solidFill>
                                      <a:schemeClr val="tx1"/>
                                    </a:solidFill>
                                    <a:latin typeface="Cambria Math" panose="02040503050406030204" pitchFamily="18" charset="0"/>
                                  </a:rPr>
                                </m:ctrlPr>
                              </m:sSupPr>
                              <m:e>
                                <m:r>
                                  <a:rPr lang="en-US" sz="3600" i="1">
                                    <a:solidFill>
                                      <a:schemeClr val="tx1"/>
                                    </a:solidFill>
                                    <a:latin typeface="Cambria Math" panose="02040503050406030204" pitchFamily="18" charset="0"/>
                                  </a:rPr>
                                  <m:t>𝑓</m:t>
                                </m:r>
                                <m:r>
                                  <a:rPr lang="en-US" sz="3600" i="1">
                                    <a:solidFill>
                                      <a:schemeClr val="tx1"/>
                                    </a:solidFill>
                                    <a:latin typeface="Cambria Math" panose="02040503050406030204" pitchFamily="18" charset="0"/>
                                  </a:rPr>
                                  <m:t>(</m:t>
                                </m:r>
                                <m:r>
                                  <a:rPr lang="en-US" sz="3600" i="1">
                                    <a:solidFill>
                                      <a:schemeClr val="tx1"/>
                                    </a:solidFill>
                                    <a:latin typeface="Cambria Math" panose="02040503050406030204" pitchFamily="18" charset="0"/>
                                  </a:rPr>
                                  <m:t>𝑖</m:t>
                                </m:r>
                                <m:r>
                                  <a:rPr lang="en-US" sz="3600" i="1">
                                    <a:solidFill>
                                      <a:schemeClr val="tx1"/>
                                    </a:solidFill>
                                    <a:latin typeface="Cambria Math" panose="02040503050406030204" pitchFamily="18" charset="0"/>
                                  </a:rPr>
                                  <m:t>)</m:t>
                                </m:r>
                              </m:e>
                              <m:sup>
                                <m:r>
                                  <a:rPr lang="en-US" sz="3600" i="1">
                                    <a:solidFill>
                                      <a:schemeClr val="tx1"/>
                                    </a:solidFill>
                                    <a:latin typeface="Cambria Math" panose="02040503050406030204" pitchFamily="18" charset="0"/>
                                  </a:rPr>
                                  <m:t>𝑠</m:t>
                                </m:r>
                                <m:r>
                                  <a:rPr lang="en-US" sz="3600" i="1">
                                    <a:solidFill>
                                      <a:schemeClr val="tx1"/>
                                    </a:solidFill>
                                    <a:latin typeface="Cambria Math" panose="02040503050406030204" pitchFamily="18" charset="0"/>
                                  </a:rPr>
                                  <m:t>(</m:t>
                                </m:r>
                                <m:r>
                                  <a:rPr lang="en-US" sz="3600" i="1">
                                    <a:solidFill>
                                      <a:schemeClr val="tx1"/>
                                    </a:solidFill>
                                    <a:latin typeface="Cambria Math" panose="02040503050406030204" pitchFamily="18" charset="0"/>
                                  </a:rPr>
                                  <m:t>𝑖</m:t>
                                </m:r>
                                <m:r>
                                  <a:rPr lang="en-US" sz="3600" i="1">
                                    <a:solidFill>
                                      <a:schemeClr val="tx1"/>
                                    </a:solidFill>
                                    <a:latin typeface="Cambria Math" panose="02040503050406030204" pitchFamily="18" charset="0"/>
                                  </a:rPr>
                                  <m:t>)</m:t>
                                </m:r>
                              </m:sup>
                            </m:sSup>
                          </m:e>
                        </m:nary>
                      </m:e>
                    </m:nary>
                  </m:oMath>
                </a14:m>
                <a:endParaRPr lang="en-US" sz="3600" dirty="0" smtClean="0">
                  <a:solidFill>
                    <a:schemeClr val="tx1"/>
                  </a:solidFill>
                </a:endParaRPr>
              </a:p>
              <a:p>
                <a:pPr marL="0" indent="0" algn="ctr">
                  <a:buNone/>
                </a:pPr>
                <a:r>
                  <a:rPr lang="en-US" sz="3600" dirty="0" smtClean="0">
                    <a:solidFill>
                      <a:schemeClr val="tx1"/>
                    </a:solidFill>
                  </a:rPr>
                  <a:t>to determine the frequency a sample occurs.</a:t>
                </a:r>
                <a:endParaRPr lang="en-US" sz="3600" dirty="0">
                  <a:solidFill>
                    <a:schemeClr val="tx1"/>
                  </a:solidFill>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t="-3571"/>
                </a:stretch>
              </a:blipFill>
            </p:spPr>
            <p:txBody>
              <a:bodyPr/>
              <a:lstStyle/>
              <a:p>
                <a:r>
                  <a:rPr lang="en-US">
                    <a:noFill/>
                  </a:rPr>
                  <a:t> </a:t>
                </a:r>
              </a:p>
            </p:txBody>
          </p:sp>
        </mc:Fallback>
      </mc:AlternateContent>
    </p:spTree>
    <p:extLst>
      <p:ext uri="{BB962C8B-B14F-4D97-AF65-F5344CB8AC3E}">
        <p14:creationId xmlns:p14="http://schemas.microsoft.com/office/powerpoint/2010/main" val="27540985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729641"/>
          </a:xfrm>
        </p:spPr>
        <p:txBody>
          <a:bodyPr/>
          <a:lstStyle/>
          <a:p>
            <a:pPr algn="ctr"/>
            <a:r>
              <a:rPr lang="en-US" dirty="0" smtClean="0"/>
              <a:t>Example</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marL="0" indent="0">
                  <a:buNone/>
                </a:pPr>
                <a:r>
                  <a:rPr lang="en-US" sz="32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An example will help explain the combinatorics. Suppose the upper scale bound is 3, the population frequency distribution is f = (4, 1, 5) and the sample’s is (2, 0, 3). For this example N = 10 and n = 5. With these parameters the formula becomes </a:t>
                </a:r>
                <a14:m>
                  <m:oMath xmlns:m="http://schemas.openxmlformats.org/officeDocument/2006/math">
                    <m:nary>
                      <m:naryPr>
                        <m:chr m:val="∏"/>
                        <m:limLoc m:val="undOvr"/>
                        <m:ctrlPr>
                          <a:rPr lang="en-US" sz="3200" i="1">
                            <a:solidFill>
                              <a:schemeClr val="tx1"/>
                            </a:solidFill>
                            <a:latin typeface="Cambria Math" panose="02040503050406030204" pitchFamily="18" charset="0"/>
                          </a:rPr>
                        </m:ctrlPr>
                      </m:naryPr>
                      <m:sub>
                        <m:r>
                          <a:rPr lang="en-US" sz="32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𝑖</m:t>
                        </m:r>
                        <m:r>
                          <a:rPr lang="en-US" sz="3200" i="1">
                            <a:solidFill>
                              <a:schemeClr val="tx1"/>
                            </a:solidFill>
                            <a:latin typeface="Cambria Math" panose="02040503050406030204" pitchFamily="18" charset="0"/>
                            <a:ea typeface="Calibri" panose="020F0502020204030204" pitchFamily="34" charset="0"/>
                            <a:cs typeface="Times New Roman" panose="02020603050405020304" pitchFamily="18" charset="0"/>
                          </a:rPr>
                          <m:t>=1</m:t>
                        </m:r>
                      </m:sub>
                      <m:sup>
                        <m:r>
                          <a:rPr lang="en-US" sz="3200" i="1">
                            <a:solidFill>
                              <a:schemeClr val="tx1"/>
                            </a:solidFill>
                            <a:latin typeface="Cambria Math" panose="02040503050406030204" pitchFamily="18" charset="0"/>
                            <a:ea typeface="Calibri" panose="020F0502020204030204" pitchFamily="34" charset="0"/>
                            <a:cs typeface="Times New Roman" panose="02020603050405020304" pitchFamily="18" charset="0"/>
                          </a:rPr>
                          <m:t>3</m:t>
                        </m:r>
                      </m:sup>
                      <m:e>
                        <m:r>
                          <a:rPr lang="en-US" sz="32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𝐶</m:t>
                        </m:r>
                        <m:r>
                          <a:rPr lang="en-US" sz="3200" i="1">
                            <a:solidFill>
                              <a:schemeClr val="tx1"/>
                            </a:solidFill>
                            <a:latin typeface="Cambria Math" panose="02040503050406030204" pitchFamily="18" charset="0"/>
                            <a:ea typeface="Calibri" panose="020F0502020204030204" pitchFamily="34" charset="0"/>
                            <a:cs typeface="Times New Roman" panose="02020603050405020304" pitchFamily="18" charset="0"/>
                          </a:rPr>
                          <m:t>(5−</m:t>
                        </m:r>
                        <m:nary>
                          <m:naryPr>
                            <m:chr m:val="∑"/>
                            <m:limLoc m:val="undOvr"/>
                            <m:ctrlPr>
                              <a:rPr lang="en-US" sz="3200" i="1">
                                <a:solidFill>
                                  <a:schemeClr val="tx1"/>
                                </a:solidFill>
                                <a:latin typeface="Cambria Math" panose="02040503050406030204" pitchFamily="18" charset="0"/>
                              </a:rPr>
                            </m:ctrlPr>
                          </m:naryPr>
                          <m:sub>
                            <m:r>
                              <a:rPr lang="en-US" sz="32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𝑗</m:t>
                            </m:r>
                            <m:r>
                              <a:rPr lang="en-US" sz="3200" i="1">
                                <a:solidFill>
                                  <a:schemeClr val="tx1"/>
                                </a:solidFill>
                                <a:latin typeface="Cambria Math" panose="02040503050406030204" pitchFamily="18" charset="0"/>
                                <a:ea typeface="Calibri" panose="020F0502020204030204" pitchFamily="34" charset="0"/>
                                <a:cs typeface="Times New Roman" panose="02020603050405020304" pitchFamily="18" charset="0"/>
                              </a:rPr>
                              <m:t>=1</m:t>
                            </m:r>
                          </m:sub>
                          <m:sup>
                            <m:r>
                              <a:rPr lang="en-US" sz="32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𝑖</m:t>
                            </m:r>
                            <m:r>
                              <a:rPr lang="en-US" sz="3200" i="1">
                                <a:solidFill>
                                  <a:schemeClr val="tx1"/>
                                </a:solidFill>
                                <a:latin typeface="Cambria Math" panose="02040503050406030204" pitchFamily="18" charset="0"/>
                                <a:ea typeface="Calibri" panose="020F0502020204030204" pitchFamily="34" charset="0"/>
                                <a:cs typeface="Times New Roman" panose="02020603050405020304" pitchFamily="18" charset="0"/>
                              </a:rPr>
                              <m:t>−1</m:t>
                            </m:r>
                          </m:sup>
                          <m:e>
                            <m:r>
                              <a:rPr lang="en-US" sz="32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𝑠</m:t>
                            </m:r>
                            <m:d>
                              <m:dPr>
                                <m:ctrlPr>
                                  <a:rPr lang="en-US" sz="3200" i="1">
                                    <a:solidFill>
                                      <a:schemeClr val="tx1"/>
                                    </a:solidFill>
                                    <a:latin typeface="Cambria Math" panose="02040503050406030204" pitchFamily="18" charset="0"/>
                                  </a:rPr>
                                </m:ctrlPr>
                              </m:dPr>
                              <m:e>
                                <m:r>
                                  <a:rPr lang="en-US" sz="32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𝑗</m:t>
                                </m:r>
                              </m:e>
                            </m:d>
                            <m:r>
                              <a:rPr lang="en-US" sz="3200" i="1">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r>
                              <a:rPr lang="en-US" sz="32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𝑠</m:t>
                            </m:r>
                            <m:r>
                              <a:rPr lang="en-US" sz="32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32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𝑖</m:t>
                            </m:r>
                            <m:r>
                              <a:rPr lang="en-US" sz="32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3200" i="1">
                                    <a:solidFill>
                                      <a:schemeClr val="tx1"/>
                                    </a:solidFill>
                                    <a:latin typeface="Cambria Math" panose="02040503050406030204" pitchFamily="18" charset="0"/>
                                  </a:rPr>
                                </m:ctrlPr>
                              </m:sSupPr>
                              <m:e>
                                <m:r>
                                  <a:rPr lang="en-US" sz="32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𝑓</m:t>
                                </m:r>
                                <m:r>
                                  <a:rPr lang="en-US" sz="32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32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𝑖</m:t>
                                </m:r>
                                <m:r>
                                  <a:rPr lang="en-US" sz="32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e>
                              <m:sup>
                                <m:r>
                                  <a:rPr lang="en-US" sz="32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𝑠</m:t>
                                </m:r>
                                <m:r>
                                  <a:rPr lang="en-US" sz="32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32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𝑖</m:t>
                                </m:r>
                                <m:r>
                                  <a:rPr lang="en-US" sz="32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sup>
                            </m:sSup>
                          </m:e>
                        </m:nary>
                      </m:e>
                    </m:nary>
                  </m:oMath>
                </a14:m>
                <a:endParaRPr lang="en-US" sz="3200" dirty="0">
                  <a:solidFill>
                    <a:schemeClr val="tx1"/>
                  </a:solidFill>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587" t="-2891" r="-1968"/>
                </a:stretch>
              </a:blipFill>
            </p:spPr>
            <p:txBody>
              <a:bodyPr/>
              <a:lstStyle/>
              <a:p>
                <a:r>
                  <a:rPr lang="en-US">
                    <a:noFill/>
                  </a:rPr>
                  <a:t> </a:t>
                </a:r>
              </a:p>
            </p:txBody>
          </p:sp>
        </mc:Fallback>
      </mc:AlternateContent>
    </p:spTree>
    <p:extLst>
      <p:ext uri="{BB962C8B-B14F-4D97-AF65-F5344CB8AC3E}">
        <p14:creationId xmlns:p14="http://schemas.microsoft.com/office/powerpoint/2010/main" val="23542604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Example Continued</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371600" y="2285999"/>
                <a:ext cx="9601200" cy="3839227"/>
              </a:xfrm>
            </p:spPr>
            <p:txBody>
              <a:bodyPr>
                <a:noAutofit/>
              </a:bodyPr>
              <a:lstStyle/>
              <a:p>
                <a:pPr marL="0" indent="0">
                  <a:buNone/>
                </a:pPr>
                <a:r>
                  <a:rPr lang="en-US" sz="32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sz="3200" dirty="0">
                    <a:solidFill>
                      <a:schemeClr val="tx1"/>
                    </a:solidFill>
                    <a:latin typeface="Calibri" panose="020F0502020204030204" pitchFamily="34" charset="0"/>
                    <a:ea typeface="Calibri" panose="020F0502020204030204" pitchFamily="34" charset="0"/>
                    <a:cs typeface="Times New Roman" panose="02020603050405020304" pitchFamily="18" charset="0"/>
                  </a:rPr>
                  <a:t>An </a:t>
                </a:r>
                <a:r>
                  <a:rPr lang="en-US" sz="32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equiprobable</a:t>
                </a:r>
                <a:r>
                  <a:rPr lang="en-US" sz="3200" dirty="0">
                    <a:solidFill>
                      <a:schemeClr val="tx1"/>
                    </a:solidFill>
                    <a:latin typeface="Calibri" panose="020F0502020204030204" pitchFamily="34" charset="0"/>
                    <a:ea typeface="Calibri" panose="020F0502020204030204" pitchFamily="34" charset="0"/>
                    <a:cs typeface="Times New Roman" panose="02020603050405020304" pitchFamily="18" charset="0"/>
                  </a:rPr>
                  <a:t> set of samples consists of ordered five-tuples. One way to obtain a sample with the given distribution is (3, 3, 1, 3, 1). Another is (1, 3, 3, 3, 1). Of the five positions, two must be 1’s and three must be 3’s. There are C(5, 2) ways to select the two positions for the 1’s. Since the population has four ones, there are </a:t>
                </a:r>
                <a14:m>
                  <m:oMath xmlns:m="http://schemas.openxmlformats.org/officeDocument/2006/math">
                    <m:sSup>
                      <m:sSupPr>
                        <m:ctrlPr>
                          <a:rPr lang="en-US" sz="3200" i="1">
                            <a:solidFill>
                              <a:schemeClr val="tx1"/>
                            </a:solidFill>
                            <a:latin typeface="Cambria Math" panose="02040503050406030204" pitchFamily="18" charset="0"/>
                          </a:rPr>
                        </m:ctrlPr>
                      </m:sSupPr>
                      <m:e>
                        <m:r>
                          <a:rPr lang="en-US" sz="3200" i="1">
                            <a:solidFill>
                              <a:schemeClr val="tx1"/>
                            </a:solidFill>
                            <a:latin typeface="Cambria Math" panose="02040503050406030204" pitchFamily="18" charset="0"/>
                            <a:ea typeface="Calibri" panose="020F0502020204030204" pitchFamily="34" charset="0"/>
                            <a:cs typeface="Times New Roman" panose="02020603050405020304" pitchFamily="18" charset="0"/>
                          </a:rPr>
                          <m:t>4</m:t>
                        </m:r>
                      </m:e>
                      <m:sup>
                        <m:r>
                          <a:rPr lang="en-US" sz="3200" i="1">
                            <a:solidFill>
                              <a:schemeClr val="tx1"/>
                            </a:solidFill>
                            <a:latin typeface="Cambria Math" panose="02040503050406030204" pitchFamily="18" charset="0"/>
                            <a:ea typeface="Calibri" panose="020F0502020204030204" pitchFamily="34" charset="0"/>
                            <a:cs typeface="Times New Roman" panose="02020603050405020304" pitchFamily="18" charset="0"/>
                          </a:rPr>
                          <m:t>2</m:t>
                        </m:r>
                      </m:sup>
                    </m:sSup>
                  </m:oMath>
                </a14:m>
                <a:r>
                  <a:rPr lang="en-US" sz="3200" dirty="0">
                    <a:solidFill>
                      <a:schemeClr val="tx1"/>
                    </a:solidFill>
                    <a:latin typeface="Calibri" panose="020F0502020204030204" pitchFamily="34" charset="0"/>
                    <a:ea typeface="Calibri" panose="020F0502020204030204" pitchFamily="34" charset="0"/>
                    <a:cs typeface="Times New Roman" panose="02020603050405020304" pitchFamily="18" charset="0"/>
                  </a:rPr>
                  <a:t> ways to fill in the ones. The first term of the above product is C(5, 2)</a:t>
                </a:r>
                <a14:m>
                  <m:oMath xmlns:m="http://schemas.openxmlformats.org/officeDocument/2006/math">
                    <m:r>
                      <a:rPr lang="en-US" sz="3200" i="1">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sSup>
                      <m:sSupPr>
                        <m:ctrlPr>
                          <a:rPr lang="en-US" sz="3200" i="1">
                            <a:solidFill>
                              <a:schemeClr val="tx1"/>
                            </a:solidFill>
                            <a:latin typeface="Cambria Math" panose="02040503050406030204" pitchFamily="18" charset="0"/>
                          </a:rPr>
                        </m:ctrlPr>
                      </m:sSupPr>
                      <m:e>
                        <m:r>
                          <a:rPr lang="en-US" sz="3200" i="1">
                            <a:solidFill>
                              <a:schemeClr val="tx1"/>
                            </a:solidFill>
                            <a:latin typeface="Cambria Math" panose="02040503050406030204" pitchFamily="18" charset="0"/>
                            <a:ea typeface="Calibri" panose="020F0502020204030204" pitchFamily="34" charset="0"/>
                            <a:cs typeface="Times New Roman" panose="02020603050405020304" pitchFamily="18" charset="0"/>
                          </a:rPr>
                          <m:t>4</m:t>
                        </m:r>
                      </m:e>
                      <m:sup>
                        <m:r>
                          <a:rPr lang="en-US" sz="3200" i="1">
                            <a:solidFill>
                              <a:schemeClr val="tx1"/>
                            </a:solidFill>
                            <a:latin typeface="Cambria Math" panose="02040503050406030204" pitchFamily="18" charset="0"/>
                            <a:ea typeface="Calibri" panose="020F0502020204030204" pitchFamily="34" charset="0"/>
                            <a:cs typeface="Times New Roman" panose="02020603050405020304" pitchFamily="18" charset="0"/>
                          </a:rPr>
                          <m:t>2</m:t>
                        </m:r>
                      </m:sup>
                    </m:sSup>
                  </m:oMath>
                </a14:m>
                <a:r>
                  <a:rPr lang="en-US" sz="32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 = 160.</a:t>
                </a:r>
                <a:endParaRPr lang="en-US" sz="3200" dirty="0">
                  <a:solidFill>
                    <a:schemeClr val="tx1"/>
                  </a:solidFill>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371600" y="2285999"/>
                <a:ext cx="9601200" cy="3839227"/>
              </a:xfrm>
              <a:blipFill>
                <a:blip r:embed="rId2"/>
                <a:stretch>
                  <a:fillRect l="-1587" t="-2698" r="-2286" b="-3333"/>
                </a:stretch>
              </a:blipFill>
            </p:spPr>
            <p:txBody>
              <a:bodyPr/>
              <a:lstStyle/>
              <a:p>
                <a:r>
                  <a:rPr lang="en-US">
                    <a:noFill/>
                  </a:rPr>
                  <a:t> </a:t>
                </a:r>
              </a:p>
            </p:txBody>
          </p:sp>
        </mc:Fallback>
      </mc:AlternateContent>
    </p:spTree>
    <p:extLst>
      <p:ext uri="{BB962C8B-B14F-4D97-AF65-F5344CB8AC3E}">
        <p14:creationId xmlns:p14="http://schemas.microsoft.com/office/powerpoint/2010/main" val="41251064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Example Continued</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pPr marL="0" indent="0">
                  <a:buNone/>
                </a:pPr>
                <a:r>
                  <a:rPr lang="en-US" sz="3200" dirty="0" smtClean="0">
                    <a:solidFill>
                      <a:schemeClr val="tx1"/>
                    </a:solidFill>
                  </a:rPr>
                  <a:t>Next, consider the second term. There are three positions left to fill but none of them are 2’s. C(3, 0)</a:t>
                </a:r>
                <a14:m>
                  <m:oMath xmlns:m="http://schemas.openxmlformats.org/officeDocument/2006/math">
                    <m:r>
                      <a:rPr lang="en-US" sz="3200" i="1">
                        <a:solidFill>
                          <a:schemeClr val="tx1"/>
                        </a:solidFill>
                        <a:latin typeface="Cambria Math" panose="02040503050406030204" pitchFamily="18" charset="0"/>
                      </a:rPr>
                      <m:t> </m:t>
                    </m:r>
                    <m:sSup>
                      <m:sSupPr>
                        <m:ctrlPr>
                          <a:rPr lang="en-US" sz="3200" i="1">
                            <a:solidFill>
                              <a:schemeClr val="tx1"/>
                            </a:solidFill>
                            <a:latin typeface="Cambria Math" panose="02040503050406030204" pitchFamily="18" charset="0"/>
                          </a:rPr>
                        </m:ctrlPr>
                      </m:sSupPr>
                      <m:e>
                        <m:r>
                          <a:rPr lang="en-US" sz="3200" i="1">
                            <a:solidFill>
                              <a:schemeClr val="tx1"/>
                            </a:solidFill>
                            <a:latin typeface="Cambria Math" panose="02040503050406030204" pitchFamily="18" charset="0"/>
                          </a:rPr>
                          <m:t>1</m:t>
                        </m:r>
                      </m:e>
                      <m:sup>
                        <m:r>
                          <a:rPr lang="en-US" sz="3200" i="1">
                            <a:solidFill>
                              <a:schemeClr val="tx1"/>
                            </a:solidFill>
                            <a:latin typeface="Cambria Math" panose="02040503050406030204" pitchFamily="18" charset="0"/>
                          </a:rPr>
                          <m:t>0</m:t>
                        </m:r>
                      </m:sup>
                    </m:sSup>
                  </m:oMath>
                </a14:m>
                <a:r>
                  <a:rPr lang="en-US" sz="3200" dirty="0">
                    <a:solidFill>
                      <a:schemeClr val="tx1"/>
                    </a:solidFill>
                  </a:rPr>
                  <a:t> evaluates to 1 and does nothing to increase the product.</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587" t="-2891"/>
                </a:stretch>
              </a:blipFill>
            </p:spPr>
            <p:txBody>
              <a:bodyPr/>
              <a:lstStyle/>
              <a:p>
                <a:r>
                  <a:rPr lang="en-US">
                    <a:noFill/>
                  </a:rPr>
                  <a:t> </a:t>
                </a:r>
              </a:p>
            </p:txBody>
          </p:sp>
        </mc:Fallback>
      </mc:AlternateContent>
    </p:spTree>
    <p:extLst>
      <p:ext uri="{BB962C8B-B14F-4D97-AF65-F5344CB8AC3E}">
        <p14:creationId xmlns:p14="http://schemas.microsoft.com/office/powerpoint/2010/main" val="39125101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Example Continued</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pPr marL="0" indent="0">
                  <a:buNone/>
                </a:pPr>
                <a:r>
                  <a:rPr lang="en-US" sz="3200" dirty="0" smtClean="0">
                    <a:solidFill>
                      <a:schemeClr val="tx1"/>
                    </a:solidFill>
                  </a:rPr>
                  <a:t>The third term is C(3, 3)</a:t>
                </a:r>
                <a14:m>
                  <m:oMath xmlns:m="http://schemas.openxmlformats.org/officeDocument/2006/math">
                    <m:r>
                      <a:rPr lang="en-US" sz="3200" i="1">
                        <a:solidFill>
                          <a:schemeClr val="tx1"/>
                        </a:solidFill>
                        <a:latin typeface="Cambria Math" panose="02040503050406030204" pitchFamily="18" charset="0"/>
                      </a:rPr>
                      <m:t> </m:t>
                    </m:r>
                    <m:sSup>
                      <m:sSupPr>
                        <m:ctrlPr>
                          <a:rPr lang="en-US" sz="3200" i="1">
                            <a:solidFill>
                              <a:schemeClr val="tx1"/>
                            </a:solidFill>
                            <a:latin typeface="Cambria Math" panose="02040503050406030204" pitchFamily="18" charset="0"/>
                          </a:rPr>
                        </m:ctrlPr>
                      </m:sSupPr>
                      <m:e>
                        <m:r>
                          <a:rPr lang="en-US" sz="3200" i="1">
                            <a:solidFill>
                              <a:schemeClr val="tx1"/>
                            </a:solidFill>
                            <a:latin typeface="Cambria Math" panose="02040503050406030204" pitchFamily="18" charset="0"/>
                          </a:rPr>
                          <m:t>5</m:t>
                        </m:r>
                      </m:e>
                      <m:sup>
                        <m:r>
                          <a:rPr lang="en-US" sz="3200" i="1">
                            <a:solidFill>
                              <a:schemeClr val="tx1"/>
                            </a:solidFill>
                            <a:latin typeface="Cambria Math" panose="02040503050406030204" pitchFamily="18" charset="0"/>
                          </a:rPr>
                          <m:t>3</m:t>
                        </m:r>
                      </m:sup>
                    </m:sSup>
                  </m:oMath>
                </a14:m>
                <a:r>
                  <a:rPr lang="en-US" sz="3200" dirty="0">
                    <a:solidFill>
                      <a:schemeClr val="tx1"/>
                    </a:solidFill>
                  </a:rPr>
                  <a:t> = 125. It represents the fact that the remaining three positions must be 3’s and that there are five options for each 3. </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587" t="-2891"/>
                </a:stretch>
              </a:blipFill>
            </p:spPr>
            <p:txBody>
              <a:bodyPr/>
              <a:lstStyle/>
              <a:p>
                <a:r>
                  <a:rPr lang="en-US">
                    <a:noFill/>
                  </a:rPr>
                  <a:t> </a:t>
                </a:r>
              </a:p>
            </p:txBody>
          </p:sp>
        </mc:Fallback>
      </mc:AlternateContent>
    </p:spTree>
    <p:extLst>
      <p:ext uri="{BB962C8B-B14F-4D97-AF65-F5344CB8AC3E}">
        <p14:creationId xmlns:p14="http://schemas.microsoft.com/office/powerpoint/2010/main" val="17015221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Example Continued</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pPr marL="0" indent="0">
                  <a:buNone/>
                </a:pPr>
                <a:r>
                  <a:rPr lang="en-US" sz="3200" dirty="0" smtClean="0">
                    <a:solidFill>
                      <a:schemeClr val="tx1"/>
                    </a:solidFill>
                  </a:rPr>
                  <a:t>The product </a:t>
                </a:r>
                <a:br>
                  <a:rPr lang="en-US" sz="3200" dirty="0" smtClean="0">
                    <a:solidFill>
                      <a:schemeClr val="tx1"/>
                    </a:solidFill>
                  </a:rPr>
                </a:br>
                <a14:m>
                  <m:oMath xmlns:m="http://schemas.openxmlformats.org/officeDocument/2006/math">
                    <m:nary>
                      <m:naryPr>
                        <m:chr m:val="∏"/>
                        <m:limLoc m:val="undOvr"/>
                        <m:ctrlPr>
                          <a:rPr lang="en-US" sz="3200" i="1">
                            <a:solidFill>
                              <a:schemeClr val="tx1"/>
                            </a:solidFill>
                            <a:latin typeface="Cambria Math" panose="02040503050406030204" pitchFamily="18" charset="0"/>
                          </a:rPr>
                        </m:ctrlPr>
                      </m:naryPr>
                      <m:sub>
                        <m:r>
                          <a:rPr lang="en-US" sz="3200" i="1">
                            <a:solidFill>
                              <a:schemeClr val="tx1"/>
                            </a:solidFill>
                            <a:latin typeface="Cambria Math" panose="02040503050406030204" pitchFamily="18" charset="0"/>
                          </a:rPr>
                          <m:t>𝑖</m:t>
                        </m:r>
                        <m:r>
                          <a:rPr lang="en-US" sz="3200" i="1">
                            <a:solidFill>
                              <a:schemeClr val="tx1"/>
                            </a:solidFill>
                            <a:latin typeface="Cambria Math" panose="02040503050406030204" pitchFamily="18" charset="0"/>
                          </a:rPr>
                          <m:t>=1</m:t>
                        </m:r>
                      </m:sub>
                      <m:sup>
                        <m:r>
                          <a:rPr lang="en-US" sz="3200" i="1">
                            <a:solidFill>
                              <a:schemeClr val="tx1"/>
                            </a:solidFill>
                            <a:latin typeface="Cambria Math" panose="02040503050406030204" pitchFamily="18" charset="0"/>
                          </a:rPr>
                          <m:t>3</m:t>
                        </m:r>
                      </m:sup>
                      <m:e>
                        <m:r>
                          <a:rPr lang="en-US" sz="3200" i="1">
                            <a:solidFill>
                              <a:schemeClr val="tx1"/>
                            </a:solidFill>
                            <a:latin typeface="Cambria Math" panose="02040503050406030204" pitchFamily="18" charset="0"/>
                          </a:rPr>
                          <m:t>𝐶</m:t>
                        </m:r>
                        <m:r>
                          <a:rPr lang="en-US" sz="3200" i="1">
                            <a:solidFill>
                              <a:schemeClr val="tx1"/>
                            </a:solidFill>
                            <a:latin typeface="Cambria Math" panose="02040503050406030204" pitchFamily="18" charset="0"/>
                          </a:rPr>
                          <m:t>(5−</m:t>
                        </m:r>
                        <m:nary>
                          <m:naryPr>
                            <m:chr m:val="∑"/>
                            <m:limLoc m:val="undOvr"/>
                            <m:ctrlPr>
                              <a:rPr lang="en-US" sz="3200" i="1">
                                <a:solidFill>
                                  <a:schemeClr val="tx1"/>
                                </a:solidFill>
                                <a:latin typeface="Cambria Math" panose="02040503050406030204" pitchFamily="18" charset="0"/>
                              </a:rPr>
                            </m:ctrlPr>
                          </m:naryPr>
                          <m:sub>
                            <m:r>
                              <a:rPr lang="en-US" sz="3200" i="1">
                                <a:solidFill>
                                  <a:schemeClr val="tx1"/>
                                </a:solidFill>
                                <a:latin typeface="Cambria Math" panose="02040503050406030204" pitchFamily="18" charset="0"/>
                              </a:rPr>
                              <m:t>𝑗</m:t>
                            </m:r>
                            <m:r>
                              <a:rPr lang="en-US" sz="3200" i="1">
                                <a:solidFill>
                                  <a:schemeClr val="tx1"/>
                                </a:solidFill>
                                <a:latin typeface="Cambria Math" panose="02040503050406030204" pitchFamily="18" charset="0"/>
                              </a:rPr>
                              <m:t>=1</m:t>
                            </m:r>
                          </m:sub>
                          <m:sup>
                            <m:r>
                              <a:rPr lang="en-US" sz="3200" i="1">
                                <a:solidFill>
                                  <a:schemeClr val="tx1"/>
                                </a:solidFill>
                                <a:latin typeface="Cambria Math" panose="02040503050406030204" pitchFamily="18" charset="0"/>
                              </a:rPr>
                              <m:t>𝑖</m:t>
                            </m:r>
                            <m:r>
                              <a:rPr lang="en-US" sz="3200" i="1">
                                <a:solidFill>
                                  <a:schemeClr val="tx1"/>
                                </a:solidFill>
                                <a:latin typeface="Cambria Math" panose="02040503050406030204" pitchFamily="18" charset="0"/>
                              </a:rPr>
                              <m:t>−1</m:t>
                            </m:r>
                          </m:sup>
                          <m:e>
                            <m:r>
                              <a:rPr lang="en-US" sz="3200" i="1">
                                <a:solidFill>
                                  <a:schemeClr val="tx1"/>
                                </a:solidFill>
                                <a:latin typeface="Cambria Math" panose="02040503050406030204" pitchFamily="18" charset="0"/>
                              </a:rPr>
                              <m:t>𝑠</m:t>
                            </m:r>
                            <m:d>
                              <m:dPr>
                                <m:ctrlPr>
                                  <a:rPr lang="en-US" sz="3200" i="1">
                                    <a:solidFill>
                                      <a:schemeClr val="tx1"/>
                                    </a:solidFill>
                                    <a:latin typeface="Cambria Math" panose="02040503050406030204" pitchFamily="18" charset="0"/>
                                  </a:rPr>
                                </m:ctrlPr>
                              </m:dPr>
                              <m:e>
                                <m:r>
                                  <a:rPr lang="en-US" sz="3200" i="1">
                                    <a:solidFill>
                                      <a:schemeClr val="tx1"/>
                                    </a:solidFill>
                                    <a:latin typeface="Cambria Math" panose="02040503050406030204" pitchFamily="18" charset="0"/>
                                  </a:rPr>
                                  <m:t>𝑗</m:t>
                                </m:r>
                              </m:e>
                            </m:d>
                            <m:r>
                              <a:rPr lang="en-US" sz="3200" i="1">
                                <a:solidFill>
                                  <a:schemeClr val="tx1"/>
                                </a:solidFill>
                                <a:latin typeface="Cambria Math" panose="02040503050406030204" pitchFamily="18" charset="0"/>
                              </a:rPr>
                              <m:t>,   </m:t>
                            </m:r>
                            <m:r>
                              <a:rPr lang="en-US" sz="3200" i="1">
                                <a:solidFill>
                                  <a:schemeClr val="tx1"/>
                                </a:solidFill>
                                <a:latin typeface="Cambria Math" panose="02040503050406030204" pitchFamily="18" charset="0"/>
                              </a:rPr>
                              <m:t>𝑠</m:t>
                            </m:r>
                            <m:r>
                              <a:rPr lang="en-US" sz="3200" i="1">
                                <a:solidFill>
                                  <a:schemeClr val="tx1"/>
                                </a:solidFill>
                                <a:latin typeface="Cambria Math" panose="02040503050406030204" pitchFamily="18" charset="0"/>
                              </a:rPr>
                              <m:t>(</m:t>
                            </m:r>
                            <m:r>
                              <a:rPr lang="en-US" sz="3200" i="1">
                                <a:solidFill>
                                  <a:schemeClr val="tx1"/>
                                </a:solidFill>
                                <a:latin typeface="Cambria Math" panose="02040503050406030204" pitchFamily="18" charset="0"/>
                              </a:rPr>
                              <m:t>𝑖</m:t>
                            </m:r>
                            <m:r>
                              <a:rPr lang="en-US" sz="3200" i="1">
                                <a:solidFill>
                                  <a:schemeClr val="tx1"/>
                                </a:solidFill>
                                <a:latin typeface="Cambria Math" panose="02040503050406030204" pitchFamily="18" charset="0"/>
                              </a:rPr>
                              <m:t>))</m:t>
                            </m:r>
                            <m:sSup>
                              <m:sSupPr>
                                <m:ctrlPr>
                                  <a:rPr lang="en-US" sz="3200" i="1">
                                    <a:solidFill>
                                      <a:schemeClr val="tx1"/>
                                    </a:solidFill>
                                    <a:latin typeface="Cambria Math" panose="02040503050406030204" pitchFamily="18" charset="0"/>
                                  </a:rPr>
                                </m:ctrlPr>
                              </m:sSupPr>
                              <m:e>
                                <m:r>
                                  <a:rPr lang="en-US" sz="3200" i="1">
                                    <a:solidFill>
                                      <a:schemeClr val="tx1"/>
                                    </a:solidFill>
                                    <a:latin typeface="Cambria Math" panose="02040503050406030204" pitchFamily="18" charset="0"/>
                                  </a:rPr>
                                  <m:t>𝑓</m:t>
                                </m:r>
                                <m:r>
                                  <a:rPr lang="en-US" sz="3200" i="1">
                                    <a:solidFill>
                                      <a:schemeClr val="tx1"/>
                                    </a:solidFill>
                                    <a:latin typeface="Cambria Math" panose="02040503050406030204" pitchFamily="18" charset="0"/>
                                  </a:rPr>
                                  <m:t>(</m:t>
                                </m:r>
                                <m:r>
                                  <a:rPr lang="en-US" sz="3200" i="1">
                                    <a:solidFill>
                                      <a:schemeClr val="tx1"/>
                                    </a:solidFill>
                                    <a:latin typeface="Cambria Math" panose="02040503050406030204" pitchFamily="18" charset="0"/>
                                  </a:rPr>
                                  <m:t>𝑖</m:t>
                                </m:r>
                                <m:r>
                                  <a:rPr lang="en-US" sz="3200" i="1">
                                    <a:solidFill>
                                      <a:schemeClr val="tx1"/>
                                    </a:solidFill>
                                    <a:latin typeface="Cambria Math" panose="02040503050406030204" pitchFamily="18" charset="0"/>
                                  </a:rPr>
                                  <m:t>)</m:t>
                                </m:r>
                              </m:e>
                              <m:sup>
                                <m:r>
                                  <a:rPr lang="en-US" sz="3200" i="1">
                                    <a:solidFill>
                                      <a:schemeClr val="tx1"/>
                                    </a:solidFill>
                                    <a:latin typeface="Cambria Math" panose="02040503050406030204" pitchFamily="18" charset="0"/>
                                  </a:rPr>
                                  <m:t>𝑠</m:t>
                                </m:r>
                                <m:r>
                                  <a:rPr lang="en-US" sz="3200" i="1">
                                    <a:solidFill>
                                      <a:schemeClr val="tx1"/>
                                    </a:solidFill>
                                    <a:latin typeface="Cambria Math" panose="02040503050406030204" pitchFamily="18" charset="0"/>
                                  </a:rPr>
                                  <m:t>(</m:t>
                                </m:r>
                                <m:r>
                                  <a:rPr lang="en-US" sz="3200" i="1">
                                    <a:solidFill>
                                      <a:schemeClr val="tx1"/>
                                    </a:solidFill>
                                    <a:latin typeface="Cambria Math" panose="02040503050406030204" pitchFamily="18" charset="0"/>
                                  </a:rPr>
                                  <m:t>𝑖</m:t>
                                </m:r>
                                <m:r>
                                  <a:rPr lang="en-US" sz="3200" i="1">
                                    <a:solidFill>
                                      <a:schemeClr val="tx1"/>
                                    </a:solidFill>
                                    <a:latin typeface="Cambria Math" panose="02040503050406030204" pitchFamily="18" charset="0"/>
                                  </a:rPr>
                                  <m:t>)</m:t>
                                </m:r>
                              </m:sup>
                            </m:sSup>
                          </m:e>
                        </m:nary>
                      </m:e>
                    </m:nary>
                  </m:oMath>
                </a14:m>
                <a:r>
                  <a:rPr lang="en-US" sz="3200" dirty="0">
                    <a:solidFill>
                      <a:schemeClr val="tx1"/>
                    </a:solidFill>
                  </a:rPr>
                  <a:t> evaluates to </a:t>
                </a:r>
                <a14:m>
                  <m:oMath xmlns:m="http://schemas.openxmlformats.org/officeDocument/2006/math">
                    <m:r>
                      <a:rPr lang="en-US" sz="3200">
                        <a:solidFill>
                          <a:schemeClr val="tx1"/>
                        </a:solidFill>
                        <a:latin typeface="Cambria Math" panose="02040503050406030204" pitchFamily="18" charset="0"/>
                      </a:rPr>
                      <m:t>160</m:t>
                    </m:r>
                    <m:r>
                      <a:rPr lang="en-US" sz="3200" i="1">
                        <a:solidFill>
                          <a:schemeClr val="tx1"/>
                        </a:solidFill>
                        <a:latin typeface="Cambria Math" panose="02040503050406030204" pitchFamily="18" charset="0"/>
                      </a:rPr>
                      <m:t>∗</m:t>
                    </m:r>
                    <m:r>
                      <a:rPr lang="en-US" sz="3200">
                        <a:solidFill>
                          <a:schemeClr val="tx1"/>
                        </a:solidFill>
                        <a:latin typeface="Cambria Math" panose="02040503050406030204" pitchFamily="18" charset="0"/>
                      </a:rPr>
                      <m:t>1</m:t>
                    </m:r>
                    <m:r>
                      <a:rPr lang="en-US" sz="3200" i="1">
                        <a:solidFill>
                          <a:schemeClr val="tx1"/>
                        </a:solidFill>
                        <a:latin typeface="Cambria Math" panose="02040503050406030204" pitchFamily="18" charset="0"/>
                      </a:rPr>
                      <m:t>∗</m:t>
                    </m:r>
                    <m:r>
                      <a:rPr lang="en-US" sz="3200">
                        <a:solidFill>
                          <a:schemeClr val="tx1"/>
                        </a:solidFill>
                        <a:latin typeface="Cambria Math" panose="02040503050406030204" pitchFamily="18" charset="0"/>
                      </a:rPr>
                      <m:t>125</m:t>
                    </m:r>
                  </m:oMath>
                </a14:m>
                <a:r>
                  <a:rPr lang="en-US" sz="3200" dirty="0">
                    <a:solidFill>
                      <a:schemeClr val="tx1"/>
                    </a:solidFill>
                  </a:rPr>
                  <a:t> = 20,000. There are 20,000 different 5-tuples with a frequency distribution of s = (2, 0, 3) that can be taken from a population with a distribution of f = (4, 1, 5) when the sampling is done with repetition. </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587" t="-2891" r="-2095"/>
                </a:stretch>
              </a:blipFill>
            </p:spPr>
            <p:txBody>
              <a:bodyPr/>
              <a:lstStyle/>
              <a:p>
                <a:r>
                  <a:rPr lang="en-US">
                    <a:noFill/>
                  </a:rPr>
                  <a:t> </a:t>
                </a:r>
              </a:p>
            </p:txBody>
          </p:sp>
        </mc:Fallback>
      </mc:AlternateContent>
    </p:spTree>
    <p:extLst>
      <p:ext uri="{BB962C8B-B14F-4D97-AF65-F5344CB8AC3E}">
        <p14:creationId xmlns:p14="http://schemas.microsoft.com/office/powerpoint/2010/main" val="20500051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Example </a:t>
            </a:r>
            <a:r>
              <a:rPr lang="en-US" dirty="0" smtClean="0"/>
              <a:t>Finished</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pPr marL="0" indent="0">
                  <a:buNone/>
                </a:pPr>
                <a:r>
                  <a:rPr lang="en-US" sz="3200" dirty="0" smtClean="0">
                    <a:solidFill>
                      <a:schemeClr val="tx1"/>
                    </a:solidFill>
                  </a:rPr>
                  <a:t>The total number of ordered n-tuples from a population of N elements is </a:t>
                </a:r>
                <a14:m>
                  <m:oMath xmlns:m="http://schemas.openxmlformats.org/officeDocument/2006/math">
                    <m:sSup>
                      <m:sSupPr>
                        <m:ctrlPr>
                          <a:rPr lang="en-US" sz="3200" i="1">
                            <a:solidFill>
                              <a:schemeClr val="tx1"/>
                            </a:solidFill>
                            <a:latin typeface="Cambria Math" panose="02040503050406030204" pitchFamily="18" charset="0"/>
                          </a:rPr>
                        </m:ctrlPr>
                      </m:sSupPr>
                      <m:e>
                        <m:r>
                          <a:rPr lang="en-US" sz="3200" i="1">
                            <a:solidFill>
                              <a:schemeClr val="tx1"/>
                            </a:solidFill>
                            <a:latin typeface="Cambria Math" panose="02040503050406030204" pitchFamily="18" charset="0"/>
                          </a:rPr>
                          <m:t>𝑁</m:t>
                        </m:r>
                      </m:e>
                      <m:sup>
                        <m:r>
                          <a:rPr lang="en-US" sz="3200" i="1">
                            <a:solidFill>
                              <a:schemeClr val="tx1"/>
                            </a:solidFill>
                            <a:latin typeface="Cambria Math" panose="02040503050406030204" pitchFamily="18" charset="0"/>
                          </a:rPr>
                          <m:t>𝑛</m:t>
                        </m:r>
                      </m:sup>
                    </m:sSup>
                  </m:oMath>
                </a14:m>
                <a:r>
                  <a:rPr lang="en-US" sz="3200" dirty="0">
                    <a:solidFill>
                      <a:schemeClr val="tx1"/>
                    </a:solidFill>
                  </a:rPr>
                  <a:t>. For our example </a:t>
                </a:r>
                <a14:m>
                  <m:oMath xmlns:m="http://schemas.openxmlformats.org/officeDocument/2006/math">
                    <m:sSup>
                      <m:sSupPr>
                        <m:ctrlPr>
                          <a:rPr lang="en-US" sz="3200" i="1">
                            <a:solidFill>
                              <a:schemeClr val="tx1"/>
                            </a:solidFill>
                            <a:latin typeface="Cambria Math" panose="02040503050406030204" pitchFamily="18" charset="0"/>
                          </a:rPr>
                        </m:ctrlPr>
                      </m:sSupPr>
                      <m:e>
                        <m:r>
                          <a:rPr lang="en-US" sz="3200" i="1">
                            <a:solidFill>
                              <a:schemeClr val="tx1"/>
                            </a:solidFill>
                            <a:latin typeface="Cambria Math" panose="02040503050406030204" pitchFamily="18" charset="0"/>
                          </a:rPr>
                          <m:t>𝑁</m:t>
                        </m:r>
                      </m:e>
                      <m:sup>
                        <m:r>
                          <a:rPr lang="en-US" sz="3200" i="1">
                            <a:solidFill>
                              <a:schemeClr val="tx1"/>
                            </a:solidFill>
                            <a:latin typeface="Cambria Math" panose="02040503050406030204" pitchFamily="18" charset="0"/>
                          </a:rPr>
                          <m:t>𝑛</m:t>
                        </m:r>
                      </m:sup>
                    </m:sSup>
                  </m:oMath>
                </a14:m>
                <a:r>
                  <a:rPr lang="en-US" sz="3200" dirty="0">
                    <a:solidFill>
                      <a:schemeClr val="tx1"/>
                    </a:solidFill>
                  </a:rPr>
                  <a:t> = </a:t>
                </a:r>
                <a14:m>
                  <m:oMath xmlns:m="http://schemas.openxmlformats.org/officeDocument/2006/math">
                    <m:sSup>
                      <m:sSupPr>
                        <m:ctrlPr>
                          <a:rPr lang="en-US" sz="3200" i="1">
                            <a:solidFill>
                              <a:schemeClr val="tx1"/>
                            </a:solidFill>
                            <a:latin typeface="Cambria Math" panose="02040503050406030204" pitchFamily="18" charset="0"/>
                          </a:rPr>
                        </m:ctrlPr>
                      </m:sSupPr>
                      <m:e>
                        <m:r>
                          <a:rPr lang="en-US" sz="3200" i="1">
                            <a:solidFill>
                              <a:schemeClr val="tx1"/>
                            </a:solidFill>
                            <a:latin typeface="Cambria Math" panose="02040503050406030204" pitchFamily="18" charset="0"/>
                          </a:rPr>
                          <m:t>10</m:t>
                        </m:r>
                      </m:e>
                      <m:sup>
                        <m:r>
                          <a:rPr lang="en-US" sz="3200" i="1">
                            <a:solidFill>
                              <a:schemeClr val="tx1"/>
                            </a:solidFill>
                            <a:latin typeface="Cambria Math" panose="02040503050406030204" pitchFamily="18" charset="0"/>
                          </a:rPr>
                          <m:t>5</m:t>
                        </m:r>
                      </m:sup>
                    </m:sSup>
                  </m:oMath>
                </a14:m>
                <a:r>
                  <a:rPr lang="en-US" sz="3200" dirty="0">
                    <a:solidFill>
                      <a:schemeClr val="tx1"/>
                    </a:solidFill>
                  </a:rPr>
                  <a:t> = 100,000. This means that the probability that a random sample has a distribution s = (2, 0, 3) is 20,000/100,000 or 0.2.</a:t>
                </a: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587" t="-2891" r="-2540"/>
                </a:stretch>
              </a:blipFill>
            </p:spPr>
            <p:txBody>
              <a:bodyPr/>
              <a:lstStyle/>
              <a:p>
                <a:r>
                  <a:rPr lang="en-US">
                    <a:noFill/>
                  </a:rPr>
                  <a:t> </a:t>
                </a:r>
              </a:p>
            </p:txBody>
          </p:sp>
        </mc:Fallback>
      </mc:AlternateContent>
    </p:spTree>
    <p:extLst>
      <p:ext uri="{BB962C8B-B14F-4D97-AF65-F5344CB8AC3E}">
        <p14:creationId xmlns:p14="http://schemas.microsoft.com/office/powerpoint/2010/main" val="38606444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r>
              <a:rPr lang="en-US" sz="5400" dirty="0" smtClean="0">
                <a:solidFill>
                  <a:schemeClr val="tx1"/>
                </a:solidFill>
              </a:rPr>
              <a:t>On a scale from 1 (easy) to 5 (hard) rate the difficulty in teaching the concept of sampling distributions.</a:t>
            </a:r>
            <a:endParaRPr lang="en-US" sz="5400" dirty="0">
              <a:solidFill>
                <a:schemeClr val="tx1"/>
              </a:solidFill>
            </a:endParaRPr>
          </a:p>
        </p:txBody>
      </p:sp>
    </p:spTree>
    <p:extLst>
      <p:ext uri="{BB962C8B-B14F-4D97-AF65-F5344CB8AC3E}">
        <p14:creationId xmlns:p14="http://schemas.microsoft.com/office/powerpoint/2010/main" val="36592145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Exponentiation Theorem</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243208" y="2171700"/>
                <a:ext cx="9857984" cy="3801649"/>
              </a:xfrm>
            </p:spPr>
            <p:txBody>
              <a:bodyPr>
                <a:normAutofit lnSpcReduction="10000"/>
              </a:bodyPr>
              <a:lstStyle/>
              <a:p>
                <a:pPr marL="0" indent="0">
                  <a:buNone/>
                </a:pPr>
                <a:r>
                  <a:rPr lang="en-US" sz="3200" dirty="0" smtClean="0">
                    <a:solidFill>
                      <a:schemeClr val="tx1"/>
                    </a:solidFill>
                  </a:rPr>
                  <a:t>Let R be any counting number and f, the population, be an R-tuple whose elements sum to N.</a:t>
                </a:r>
              </a:p>
              <a:p>
                <a:pPr marL="0" indent="0">
                  <a:buNone/>
                </a:pPr>
                <a:r>
                  <a:rPr lang="en-US" sz="3200" dirty="0" smtClean="0">
                    <a:solidFill>
                      <a:schemeClr val="tx1"/>
                    </a:solidFill>
                  </a:rPr>
                  <a:t>Let </a:t>
                </a:r>
                <a14:m>
                  <m:oMath xmlns:m="http://schemas.openxmlformats.org/officeDocument/2006/math">
                    <m:sSub>
                      <m:sSubPr>
                        <m:ctrlPr>
                          <a:rPr lang="en-US" sz="3200" i="1" dirty="0" smtClean="0">
                            <a:solidFill>
                              <a:schemeClr val="tx1"/>
                            </a:solidFill>
                            <a:latin typeface="Cambria Math" panose="02040503050406030204" pitchFamily="18" charset="0"/>
                          </a:rPr>
                        </m:ctrlPr>
                      </m:sSubPr>
                      <m:e>
                        <m:r>
                          <a:rPr lang="en-US" sz="3200" b="0" i="1" dirty="0" smtClean="0">
                            <a:solidFill>
                              <a:schemeClr val="tx1"/>
                            </a:solidFill>
                            <a:latin typeface="Cambria Math" panose="02040503050406030204" pitchFamily="18" charset="0"/>
                          </a:rPr>
                          <m:t>𝑆</m:t>
                        </m:r>
                      </m:e>
                      <m:sub>
                        <m:r>
                          <a:rPr lang="en-US" sz="3200" b="0" i="1" dirty="0" smtClean="0">
                            <a:solidFill>
                              <a:schemeClr val="tx1"/>
                            </a:solidFill>
                            <a:latin typeface="Cambria Math" panose="02040503050406030204" pitchFamily="18" charset="0"/>
                          </a:rPr>
                          <m:t>𝑛</m:t>
                        </m:r>
                      </m:sub>
                    </m:sSub>
                  </m:oMath>
                </a14:m>
                <a:r>
                  <a:rPr lang="en-US" sz="3200" dirty="0" smtClean="0">
                    <a:solidFill>
                      <a:schemeClr val="tx1"/>
                    </a:solidFill>
                  </a:rPr>
                  <a:t> be the set of all samples of size n that can be obtained from f. Note that elements of </a:t>
                </a:r>
                <a14:m>
                  <m:oMath xmlns:m="http://schemas.openxmlformats.org/officeDocument/2006/math">
                    <m:sSub>
                      <m:sSubPr>
                        <m:ctrlPr>
                          <a:rPr lang="en-US" sz="3200" i="1" dirty="0">
                            <a:solidFill>
                              <a:schemeClr val="tx1"/>
                            </a:solidFill>
                            <a:latin typeface="Cambria Math" panose="02040503050406030204" pitchFamily="18" charset="0"/>
                          </a:rPr>
                        </m:ctrlPr>
                      </m:sSubPr>
                      <m:e>
                        <m:r>
                          <a:rPr lang="en-US" sz="3200" i="1" dirty="0">
                            <a:solidFill>
                              <a:schemeClr val="tx1"/>
                            </a:solidFill>
                            <a:latin typeface="Cambria Math" panose="02040503050406030204" pitchFamily="18" charset="0"/>
                          </a:rPr>
                          <m:t>𝑆</m:t>
                        </m:r>
                      </m:e>
                      <m:sub>
                        <m:r>
                          <a:rPr lang="en-US" sz="3200" i="1" dirty="0">
                            <a:solidFill>
                              <a:schemeClr val="tx1"/>
                            </a:solidFill>
                            <a:latin typeface="Cambria Math" panose="02040503050406030204" pitchFamily="18" charset="0"/>
                          </a:rPr>
                          <m:t>𝑛</m:t>
                        </m:r>
                      </m:sub>
                    </m:sSub>
                  </m:oMath>
                </a14:m>
                <a:r>
                  <a:rPr lang="en-US" sz="3200" dirty="0" smtClean="0">
                    <a:solidFill>
                      <a:schemeClr val="tx1"/>
                    </a:solidFill>
                  </a:rPr>
                  <a:t> are R-tuples whose elements sum to n. Now</a:t>
                </a:r>
              </a:p>
              <a:p>
                <a:pPr marL="0" indent="0">
                  <a:buNone/>
                </a:pPr>
                <a14:m>
                  <m:oMathPara xmlns:m="http://schemas.openxmlformats.org/officeDocument/2006/math">
                    <m:oMathParaPr>
                      <m:jc m:val="centerGroup"/>
                    </m:oMathParaPr>
                    <m:oMath xmlns:m="http://schemas.openxmlformats.org/officeDocument/2006/math">
                      <m:sSup>
                        <m:sSupPr>
                          <m:ctrlPr>
                            <a:rPr lang="en-US" sz="3200" i="1" smtClean="0">
                              <a:solidFill>
                                <a:schemeClr val="tx1"/>
                              </a:solidFill>
                              <a:latin typeface="Cambria Math" panose="02040503050406030204" pitchFamily="18" charset="0"/>
                            </a:rPr>
                          </m:ctrlPr>
                        </m:sSupPr>
                        <m:e>
                          <m:r>
                            <a:rPr lang="en-US" sz="3200" b="0" i="1" smtClean="0">
                              <a:solidFill>
                                <a:schemeClr val="tx1"/>
                              </a:solidFill>
                              <a:latin typeface="Cambria Math" panose="02040503050406030204" pitchFamily="18" charset="0"/>
                            </a:rPr>
                            <m:t>𝑁</m:t>
                          </m:r>
                        </m:e>
                        <m:sup>
                          <m:r>
                            <a:rPr lang="en-US" sz="3200" b="0" i="1" smtClean="0">
                              <a:solidFill>
                                <a:schemeClr val="tx1"/>
                              </a:solidFill>
                              <a:latin typeface="Cambria Math" panose="02040503050406030204" pitchFamily="18" charset="0"/>
                            </a:rPr>
                            <m:t>𝑛</m:t>
                          </m:r>
                        </m:sup>
                      </m:sSup>
                      <m:r>
                        <a:rPr lang="en-US" sz="3200" b="0" i="1" smtClean="0">
                          <a:solidFill>
                            <a:schemeClr val="tx1"/>
                          </a:solidFill>
                          <a:latin typeface="Cambria Math" panose="02040503050406030204" pitchFamily="18" charset="0"/>
                        </a:rPr>
                        <m:t>=</m:t>
                      </m:r>
                      <m:nary>
                        <m:naryPr>
                          <m:chr m:val="∑"/>
                          <m:supHide m:val="on"/>
                          <m:ctrlPr>
                            <a:rPr lang="en-US" sz="3200" b="0" i="1" smtClean="0">
                              <a:solidFill>
                                <a:schemeClr val="tx1"/>
                              </a:solidFill>
                              <a:latin typeface="Cambria Math" panose="02040503050406030204" pitchFamily="18" charset="0"/>
                            </a:rPr>
                          </m:ctrlPr>
                        </m:naryPr>
                        <m:sub>
                          <m:sSub>
                            <m:sSubPr>
                              <m:ctrlPr>
                                <a:rPr lang="en-US" sz="3200" i="1" dirty="0">
                                  <a:solidFill>
                                    <a:schemeClr val="tx1"/>
                                  </a:solidFill>
                                  <a:latin typeface="Cambria Math" panose="02040503050406030204" pitchFamily="18" charset="0"/>
                                </a:rPr>
                              </m:ctrlPr>
                            </m:sSubPr>
                            <m:e>
                              <m:r>
                                <a:rPr lang="en-US" sz="3200" b="0" i="1" dirty="0" smtClean="0">
                                  <a:solidFill>
                                    <a:schemeClr val="tx1"/>
                                  </a:solidFill>
                                  <a:latin typeface="Cambria Math" panose="02040503050406030204" pitchFamily="18" charset="0"/>
                                </a:rPr>
                                <m:t>𝑠</m:t>
                              </m:r>
                              <m:r>
                                <a:rPr lang="en-US" sz="3200" b="0" i="1" dirty="0" smtClean="0">
                                  <a:solidFill>
                                    <a:schemeClr val="tx1"/>
                                  </a:solidFill>
                                  <a:latin typeface="Cambria Math" panose="02040503050406030204" pitchFamily="18" charset="0"/>
                                  <a:ea typeface="Cambria Math" panose="02040503050406030204" pitchFamily="18" charset="0"/>
                                </a:rPr>
                                <m:t>𝜖</m:t>
                              </m:r>
                              <m:r>
                                <a:rPr lang="en-US" sz="3200" i="1" dirty="0">
                                  <a:solidFill>
                                    <a:schemeClr val="tx1"/>
                                  </a:solidFill>
                                  <a:latin typeface="Cambria Math" panose="02040503050406030204" pitchFamily="18" charset="0"/>
                                </a:rPr>
                                <m:t>𝑆</m:t>
                              </m:r>
                            </m:e>
                            <m:sub>
                              <m:r>
                                <a:rPr lang="en-US" sz="3200" i="1" dirty="0">
                                  <a:solidFill>
                                    <a:schemeClr val="tx1"/>
                                  </a:solidFill>
                                  <a:latin typeface="Cambria Math" panose="02040503050406030204" pitchFamily="18" charset="0"/>
                                </a:rPr>
                                <m:t>𝑛</m:t>
                              </m:r>
                            </m:sub>
                          </m:sSub>
                        </m:sub>
                        <m:sup/>
                        <m:e>
                          <m:nary>
                            <m:naryPr>
                              <m:chr m:val="∏"/>
                              <m:ctrlPr>
                                <a:rPr lang="en-US" sz="3200" b="0" i="1" smtClean="0">
                                  <a:solidFill>
                                    <a:schemeClr val="tx1"/>
                                  </a:solidFill>
                                  <a:latin typeface="Cambria Math" panose="02040503050406030204" pitchFamily="18" charset="0"/>
                                </a:rPr>
                              </m:ctrlPr>
                            </m:naryPr>
                            <m:sub>
                              <m:r>
                                <m:rPr>
                                  <m:brk m:alnAt="23"/>
                                </m:rPr>
                                <a:rPr lang="en-US" sz="3200" b="0" i="1" smtClean="0">
                                  <a:solidFill>
                                    <a:schemeClr val="tx1"/>
                                  </a:solidFill>
                                  <a:latin typeface="Cambria Math" panose="02040503050406030204" pitchFamily="18" charset="0"/>
                                </a:rPr>
                                <m:t>𝑖</m:t>
                              </m:r>
                              <m:r>
                                <a:rPr lang="en-US" sz="3200" b="0" i="1" smtClean="0">
                                  <a:solidFill>
                                    <a:schemeClr val="tx1"/>
                                  </a:solidFill>
                                  <a:latin typeface="Cambria Math" panose="02040503050406030204" pitchFamily="18" charset="0"/>
                                </a:rPr>
                                <m:t>=1</m:t>
                              </m:r>
                            </m:sub>
                            <m:sup>
                              <m:r>
                                <a:rPr lang="en-US" sz="3200" b="0" i="1" smtClean="0">
                                  <a:solidFill>
                                    <a:schemeClr val="tx1"/>
                                  </a:solidFill>
                                  <a:latin typeface="Cambria Math" panose="02040503050406030204" pitchFamily="18" charset="0"/>
                                </a:rPr>
                                <m:t>𝑅</m:t>
                              </m:r>
                            </m:sup>
                            <m:e>
                              <m:r>
                                <a:rPr lang="en-US" sz="3200" b="0" i="1" smtClean="0">
                                  <a:solidFill>
                                    <a:schemeClr val="tx1"/>
                                  </a:solidFill>
                                  <a:latin typeface="Cambria Math" panose="02040503050406030204" pitchFamily="18" charset="0"/>
                                </a:rPr>
                                <m:t>[</m:t>
                              </m:r>
                              <m:r>
                                <a:rPr lang="en-US" sz="3200" b="0" i="1" smtClean="0">
                                  <a:solidFill>
                                    <a:schemeClr val="tx1"/>
                                  </a:solidFill>
                                  <a:latin typeface="Cambria Math" panose="02040503050406030204" pitchFamily="18" charset="0"/>
                                </a:rPr>
                                <m:t>𝐶</m:t>
                              </m:r>
                              <m:r>
                                <a:rPr lang="en-US" sz="3200" b="0" i="1" smtClean="0">
                                  <a:solidFill>
                                    <a:schemeClr val="tx1"/>
                                  </a:solidFill>
                                  <a:latin typeface="Cambria Math" panose="02040503050406030204" pitchFamily="18" charset="0"/>
                                </a:rPr>
                                <m:t>(</m:t>
                              </m:r>
                              <m:r>
                                <a:rPr lang="en-US" sz="3200" b="0" i="1" smtClean="0">
                                  <a:solidFill>
                                    <a:schemeClr val="tx1"/>
                                  </a:solidFill>
                                  <a:latin typeface="Cambria Math" panose="02040503050406030204" pitchFamily="18" charset="0"/>
                                </a:rPr>
                                <m:t>𝑛</m:t>
                              </m:r>
                              <m:r>
                                <a:rPr lang="en-US" sz="3200" b="0" i="1" smtClean="0">
                                  <a:solidFill>
                                    <a:schemeClr val="tx1"/>
                                  </a:solidFill>
                                  <a:latin typeface="Cambria Math" panose="02040503050406030204" pitchFamily="18" charset="0"/>
                                </a:rPr>
                                <m:t>−</m:t>
                              </m:r>
                              <m:nary>
                                <m:naryPr>
                                  <m:chr m:val="∑"/>
                                  <m:ctrlPr>
                                    <a:rPr lang="en-US" sz="3200" b="0" i="1" smtClean="0">
                                      <a:solidFill>
                                        <a:schemeClr val="tx1"/>
                                      </a:solidFill>
                                      <a:latin typeface="Cambria Math" panose="02040503050406030204" pitchFamily="18" charset="0"/>
                                    </a:rPr>
                                  </m:ctrlPr>
                                </m:naryPr>
                                <m:sub>
                                  <m:r>
                                    <m:rPr>
                                      <m:brk m:alnAt="23"/>
                                    </m:rPr>
                                    <a:rPr lang="en-US" sz="3200" b="0" i="1" smtClean="0">
                                      <a:solidFill>
                                        <a:schemeClr val="tx1"/>
                                      </a:solidFill>
                                      <a:latin typeface="Cambria Math" panose="02040503050406030204" pitchFamily="18" charset="0"/>
                                    </a:rPr>
                                    <m:t>𝑗</m:t>
                                  </m:r>
                                  <m:r>
                                    <a:rPr lang="en-US" sz="3200" b="0" i="1" smtClean="0">
                                      <a:solidFill>
                                        <a:schemeClr val="tx1"/>
                                      </a:solidFill>
                                      <a:latin typeface="Cambria Math" panose="02040503050406030204" pitchFamily="18" charset="0"/>
                                    </a:rPr>
                                    <m:t>=1</m:t>
                                  </m:r>
                                </m:sub>
                                <m:sup>
                                  <m:r>
                                    <a:rPr lang="en-US" sz="3200" b="0" i="1" smtClean="0">
                                      <a:solidFill>
                                        <a:schemeClr val="tx1"/>
                                      </a:solidFill>
                                      <a:latin typeface="Cambria Math" panose="02040503050406030204" pitchFamily="18" charset="0"/>
                                    </a:rPr>
                                    <m:t>𝑖</m:t>
                                  </m:r>
                                  <m:r>
                                    <a:rPr lang="en-US" sz="3200" b="0" i="1" smtClean="0">
                                      <a:solidFill>
                                        <a:schemeClr val="tx1"/>
                                      </a:solidFill>
                                      <a:latin typeface="Cambria Math" panose="02040503050406030204" pitchFamily="18" charset="0"/>
                                    </a:rPr>
                                    <m:t>−1</m:t>
                                  </m:r>
                                </m:sup>
                                <m:e>
                                  <m:r>
                                    <a:rPr lang="en-US" sz="3200" b="0" i="1" smtClean="0">
                                      <a:solidFill>
                                        <a:schemeClr val="tx1"/>
                                      </a:solidFill>
                                      <a:latin typeface="Cambria Math" panose="02040503050406030204" pitchFamily="18" charset="0"/>
                                    </a:rPr>
                                    <m:t>𝑠</m:t>
                                  </m:r>
                                  <m:d>
                                    <m:dPr>
                                      <m:ctrlPr>
                                        <a:rPr lang="en-US" sz="3200" b="0" i="1" smtClean="0">
                                          <a:solidFill>
                                            <a:schemeClr val="tx1"/>
                                          </a:solidFill>
                                          <a:latin typeface="Cambria Math" panose="02040503050406030204" pitchFamily="18" charset="0"/>
                                        </a:rPr>
                                      </m:ctrlPr>
                                    </m:dPr>
                                    <m:e>
                                      <m:r>
                                        <a:rPr lang="en-US" sz="3200" b="0" i="1" smtClean="0">
                                          <a:solidFill>
                                            <a:schemeClr val="tx1"/>
                                          </a:solidFill>
                                          <a:latin typeface="Cambria Math" panose="02040503050406030204" pitchFamily="18" charset="0"/>
                                        </a:rPr>
                                        <m:t>𝑗</m:t>
                                      </m:r>
                                    </m:e>
                                  </m:d>
                                </m:e>
                              </m:nary>
                              <m:r>
                                <a:rPr lang="en-US" sz="3200" b="0" i="1" smtClean="0">
                                  <a:solidFill>
                                    <a:schemeClr val="tx1"/>
                                  </a:solidFill>
                                  <a:latin typeface="Cambria Math" panose="02040503050406030204" pitchFamily="18" charset="0"/>
                                </a:rPr>
                                <m:t>,</m:t>
                              </m:r>
                              <m:r>
                                <a:rPr lang="en-US" sz="3200" b="0" i="1" smtClean="0">
                                  <a:solidFill>
                                    <a:schemeClr val="tx1"/>
                                  </a:solidFill>
                                  <a:latin typeface="Cambria Math" panose="02040503050406030204" pitchFamily="18" charset="0"/>
                                </a:rPr>
                                <m:t>𝑠</m:t>
                              </m:r>
                              <m:r>
                                <a:rPr lang="en-US" sz="3200" b="0" i="1" smtClean="0">
                                  <a:solidFill>
                                    <a:schemeClr val="tx1"/>
                                  </a:solidFill>
                                  <a:latin typeface="Cambria Math" panose="02040503050406030204" pitchFamily="18" charset="0"/>
                                </a:rPr>
                                <m:t>(</m:t>
                              </m:r>
                              <m:r>
                                <a:rPr lang="en-US" sz="3200" b="0" i="1" smtClean="0">
                                  <a:solidFill>
                                    <a:schemeClr val="tx1"/>
                                  </a:solidFill>
                                  <a:latin typeface="Cambria Math" panose="02040503050406030204" pitchFamily="18" charset="0"/>
                                </a:rPr>
                                <m:t>𝑖</m:t>
                              </m:r>
                              <m:r>
                                <a:rPr lang="en-US" sz="3200" b="0" i="1" smtClean="0">
                                  <a:solidFill>
                                    <a:schemeClr val="tx1"/>
                                  </a:solidFill>
                                  <a:latin typeface="Cambria Math" panose="02040503050406030204" pitchFamily="18" charset="0"/>
                                </a:rPr>
                                <m:t>))</m:t>
                              </m:r>
                              <m:sSup>
                                <m:sSupPr>
                                  <m:ctrlPr>
                                    <a:rPr lang="en-US" sz="3200" b="0" i="1" smtClean="0">
                                      <a:solidFill>
                                        <a:schemeClr val="tx1"/>
                                      </a:solidFill>
                                      <a:latin typeface="Cambria Math" panose="02040503050406030204" pitchFamily="18" charset="0"/>
                                    </a:rPr>
                                  </m:ctrlPr>
                                </m:sSupPr>
                                <m:e>
                                  <m:r>
                                    <a:rPr lang="en-US" sz="3200" b="0" i="1" smtClean="0">
                                      <a:solidFill>
                                        <a:schemeClr val="tx1"/>
                                      </a:solidFill>
                                      <a:latin typeface="Cambria Math" panose="02040503050406030204" pitchFamily="18" charset="0"/>
                                    </a:rPr>
                                    <m:t>𝑓</m:t>
                                  </m:r>
                                  <m:r>
                                    <a:rPr lang="en-US" sz="3200" b="0" i="1" smtClean="0">
                                      <a:solidFill>
                                        <a:schemeClr val="tx1"/>
                                      </a:solidFill>
                                      <a:latin typeface="Cambria Math" panose="02040503050406030204" pitchFamily="18" charset="0"/>
                                    </a:rPr>
                                    <m:t>(</m:t>
                                  </m:r>
                                  <m:r>
                                    <a:rPr lang="en-US" sz="3200" b="0" i="1" smtClean="0">
                                      <a:solidFill>
                                        <a:schemeClr val="tx1"/>
                                      </a:solidFill>
                                      <a:latin typeface="Cambria Math" panose="02040503050406030204" pitchFamily="18" charset="0"/>
                                    </a:rPr>
                                    <m:t>𝑖</m:t>
                                  </m:r>
                                  <m:r>
                                    <a:rPr lang="en-US" sz="3200" b="0" i="1" smtClean="0">
                                      <a:solidFill>
                                        <a:schemeClr val="tx1"/>
                                      </a:solidFill>
                                      <a:latin typeface="Cambria Math" panose="02040503050406030204" pitchFamily="18" charset="0"/>
                                    </a:rPr>
                                    <m:t>)</m:t>
                                  </m:r>
                                </m:e>
                                <m:sup>
                                  <m:r>
                                    <a:rPr lang="en-US" sz="3200" b="0" i="1" smtClean="0">
                                      <a:solidFill>
                                        <a:schemeClr val="tx1"/>
                                      </a:solidFill>
                                      <a:latin typeface="Cambria Math" panose="02040503050406030204" pitchFamily="18" charset="0"/>
                                    </a:rPr>
                                    <m:t>𝑠</m:t>
                                  </m:r>
                                  <m:r>
                                    <a:rPr lang="en-US" sz="3200" b="0" i="1" smtClean="0">
                                      <a:solidFill>
                                        <a:schemeClr val="tx1"/>
                                      </a:solidFill>
                                      <a:latin typeface="Cambria Math" panose="02040503050406030204" pitchFamily="18" charset="0"/>
                                    </a:rPr>
                                    <m:t>(</m:t>
                                  </m:r>
                                  <m:r>
                                    <a:rPr lang="en-US" sz="3200" b="0" i="1" smtClean="0">
                                      <a:solidFill>
                                        <a:schemeClr val="tx1"/>
                                      </a:solidFill>
                                      <a:latin typeface="Cambria Math" panose="02040503050406030204" pitchFamily="18" charset="0"/>
                                    </a:rPr>
                                    <m:t>𝑖</m:t>
                                  </m:r>
                                  <m:r>
                                    <a:rPr lang="en-US" sz="3200" b="0" i="1" smtClean="0">
                                      <a:solidFill>
                                        <a:schemeClr val="tx1"/>
                                      </a:solidFill>
                                      <a:latin typeface="Cambria Math" panose="02040503050406030204" pitchFamily="18" charset="0"/>
                                    </a:rPr>
                                    <m:t>)</m:t>
                                  </m:r>
                                </m:sup>
                              </m:sSup>
                              <m:r>
                                <a:rPr lang="en-US" sz="3200" b="0" i="1" smtClean="0">
                                  <a:solidFill>
                                    <a:schemeClr val="tx1"/>
                                  </a:solidFill>
                                  <a:latin typeface="Cambria Math" panose="02040503050406030204" pitchFamily="18" charset="0"/>
                                </a:rPr>
                                <m:t>]</m:t>
                              </m:r>
                            </m:e>
                          </m:nary>
                        </m:e>
                      </m:nary>
                    </m:oMath>
                  </m:oMathPara>
                </a14:m>
                <a:endParaRPr lang="en-US" sz="3200" dirty="0">
                  <a:solidFill>
                    <a:schemeClr val="tx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243208" y="2171700"/>
                <a:ext cx="9857984" cy="3801649"/>
              </a:xfrm>
              <a:blipFill>
                <a:blip r:embed="rId2"/>
                <a:stretch>
                  <a:fillRect l="-1608" t="-4006" r="-124"/>
                </a:stretch>
              </a:blipFill>
            </p:spPr>
            <p:txBody>
              <a:bodyPr/>
              <a:lstStyle/>
              <a:p>
                <a:r>
                  <a:rPr lang="en-US">
                    <a:noFill/>
                  </a:rPr>
                  <a:t> </a:t>
                </a:r>
              </a:p>
            </p:txBody>
          </p:sp>
        </mc:Fallback>
      </mc:AlternateContent>
    </p:spTree>
    <p:extLst>
      <p:ext uri="{BB962C8B-B14F-4D97-AF65-F5344CB8AC3E}">
        <p14:creationId xmlns:p14="http://schemas.microsoft.com/office/powerpoint/2010/main" val="23166723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noChangeAspect="1"/>
          </p:cNvGraphicFramePr>
          <p:nvPr>
            <p:ph idx="4294967295"/>
            <p:extLst>
              <p:ext uri="{D42A27DB-BD31-4B8C-83A1-F6EECF244321}">
                <p14:modId xmlns:p14="http://schemas.microsoft.com/office/powerpoint/2010/main" val="4258483714"/>
              </p:ext>
            </p:extLst>
          </p:nvPr>
        </p:nvGraphicFramePr>
        <p:xfrm>
          <a:off x="3585858" y="128587"/>
          <a:ext cx="5199062" cy="6729413"/>
        </p:xfrm>
        <a:graphic>
          <a:graphicData uri="http://schemas.openxmlformats.org/presentationml/2006/ole">
            <mc:AlternateContent xmlns:mc="http://schemas.openxmlformats.org/markup-compatibility/2006">
              <mc:Choice xmlns:v="urn:schemas-microsoft-com:vml" Requires="v">
                <p:oleObj spid="_x0000_s5127" name="Acrobat Document" r:id="rId3" imgW="5829210" imgH="7543564" progId="AcroExch.Document.11">
                  <p:embed/>
                </p:oleObj>
              </mc:Choice>
              <mc:Fallback>
                <p:oleObj name="Acrobat Document" r:id="rId3" imgW="5829210" imgH="7543564" progId="AcroExch.Document.11">
                  <p:embed/>
                  <p:pic>
                    <p:nvPicPr>
                      <p:cNvPr id="0" name=""/>
                      <p:cNvPicPr/>
                      <p:nvPr/>
                    </p:nvPicPr>
                    <p:blipFill>
                      <a:blip r:embed="rId4"/>
                      <a:stretch>
                        <a:fillRect/>
                      </a:stretch>
                    </p:blipFill>
                    <p:spPr>
                      <a:xfrm>
                        <a:off x="3585858" y="128587"/>
                        <a:ext cx="5199062" cy="6729413"/>
                      </a:xfrm>
                      <a:prstGeom prst="rect">
                        <a:avLst/>
                      </a:prstGeom>
                    </p:spPr>
                  </p:pic>
                </p:oleObj>
              </mc:Fallback>
            </mc:AlternateContent>
          </a:graphicData>
        </a:graphic>
      </p:graphicFrame>
    </p:spTree>
    <p:extLst>
      <p:ext uri="{BB962C8B-B14F-4D97-AF65-F5344CB8AC3E}">
        <p14:creationId xmlns:p14="http://schemas.microsoft.com/office/powerpoint/2010/main" val="6265974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769464640"/>
              </p:ext>
            </p:extLst>
          </p:nvPr>
        </p:nvGraphicFramePr>
        <p:xfrm>
          <a:off x="3655817" y="282048"/>
          <a:ext cx="4962090" cy="6417018"/>
        </p:xfrm>
        <a:graphic>
          <a:graphicData uri="http://schemas.openxmlformats.org/presentationml/2006/ole">
            <mc:AlternateContent xmlns:mc="http://schemas.openxmlformats.org/markup-compatibility/2006">
              <mc:Choice xmlns:v="urn:schemas-microsoft-com:vml" Requires="v">
                <p:oleObj spid="_x0000_s6151" name="Acrobat Document" r:id="rId3" imgW="5829210" imgH="7543564" progId="AcroExch.Document.11">
                  <p:embed/>
                </p:oleObj>
              </mc:Choice>
              <mc:Fallback>
                <p:oleObj name="Acrobat Document" r:id="rId3" imgW="5829210" imgH="7543564" progId="AcroExch.Document.11">
                  <p:embed/>
                  <p:pic>
                    <p:nvPicPr>
                      <p:cNvPr id="0" name=""/>
                      <p:cNvPicPr/>
                      <p:nvPr/>
                    </p:nvPicPr>
                    <p:blipFill>
                      <a:blip r:embed="rId4"/>
                      <a:stretch>
                        <a:fillRect/>
                      </a:stretch>
                    </p:blipFill>
                    <p:spPr>
                      <a:xfrm>
                        <a:off x="3655817" y="282048"/>
                        <a:ext cx="4962090" cy="6417018"/>
                      </a:xfrm>
                      <a:prstGeom prst="rect">
                        <a:avLst/>
                      </a:prstGeom>
                    </p:spPr>
                  </p:pic>
                </p:oleObj>
              </mc:Fallback>
            </mc:AlternateContent>
          </a:graphicData>
        </a:graphic>
      </p:graphicFrame>
    </p:spTree>
    <p:extLst>
      <p:ext uri="{BB962C8B-B14F-4D97-AF65-F5344CB8AC3E}">
        <p14:creationId xmlns:p14="http://schemas.microsoft.com/office/powerpoint/2010/main" val="9601936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842442025"/>
              </p:ext>
            </p:extLst>
          </p:nvPr>
        </p:nvGraphicFramePr>
        <p:xfrm>
          <a:off x="3928533" y="125260"/>
          <a:ext cx="5119681" cy="6626269"/>
        </p:xfrm>
        <a:graphic>
          <a:graphicData uri="http://schemas.openxmlformats.org/presentationml/2006/ole">
            <mc:AlternateContent xmlns:mc="http://schemas.openxmlformats.org/markup-compatibility/2006">
              <mc:Choice xmlns:v="urn:schemas-microsoft-com:vml" Requires="v">
                <p:oleObj spid="_x0000_s7174" name="Acrobat Document" r:id="rId3" imgW="5829210" imgH="7543564" progId="AcroExch.Document.11">
                  <p:embed/>
                </p:oleObj>
              </mc:Choice>
              <mc:Fallback>
                <p:oleObj name="Acrobat Document" r:id="rId3" imgW="5829210" imgH="7543564" progId="AcroExch.Document.11">
                  <p:embed/>
                  <p:pic>
                    <p:nvPicPr>
                      <p:cNvPr id="0" name=""/>
                      <p:cNvPicPr/>
                      <p:nvPr/>
                    </p:nvPicPr>
                    <p:blipFill>
                      <a:blip r:embed="rId4"/>
                      <a:stretch>
                        <a:fillRect/>
                      </a:stretch>
                    </p:blipFill>
                    <p:spPr>
                      <a:xfrm>
                        <a:off x="3928533" y="125260"/>
                        <a:ext cx="5119681" cy="6626269"/>
                      </a:xfrm>
                      <a:prstGeom prst="rect">
                        <a:avLst/>
                      </a:prstGeom>
                    </p:spPr>
                  </p:pic>
                </p:oleObj>
              </mc:Fallback>
            </mc:AlternateContent>
          </a:graphicData>
        </a:graphic>
      </p:graphicFrame>
    </p:spTree>
    <p:extLst>
      <p:ext uri="{BB962C8B-B14F-4D97-AF65-F5344CB8AC3E}">
        <p14:creationId xmlns:p14="http://schemas.microsoft.com/office/powerpoint/2010/main" val="22726304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39007302"/>
              </p:ext>
            </p:extLst>
          </p:nvPr>
        </p:nvGraphicFramePr>
        <p:xfrm>
          <a:off x="3908121" y="100207"/>
          <a:ext cx="5172001" cy="6693985"/>
        </p:xfrm>
        <a:graphic>
          <a:graphicData uri="http://schemas.openxmlformats.org/presentationml/2006/ole">
            <mc:AlternateContent xmlns:mc="http://schemas.openxmlformats.org/markup-compatibility/2006">
              <mc:Choice xmlns:v="urn:schemas-microsoft-com:vml" Requires="v">
                <p:oleObj spid="_x0000_s8198" name="Acrobat Document" r:id="rId3" imgW="5829210" imgH="7543564" progId="AcroExch.Document.11">
                  <p:embed/>
                </p:oleObj>
              </mc:Choice>
              <mc:Fallback>
                <p:oleObj name="Acrobat Document" r:id="rId3" imgW="5829210" imgH="7543564" progId="AcroExch.Document.11">
                  <p:embed/>
                  <p:pic>
                    <p:nvPicPr>
                      <p:cNvPr id="0" name=""/>
                      <p:cNvPicPr/>
                      <p:nvPr/>
                    </p:nvPicPr>
                    <p:blipFill>
                      <a:blip r:embed="rId4"/>
                      <a:stretch>
                        <a:fillRect/>
                      </a:stretch>
                    </p:blipFill>
                    <p:spPr>
                      <a:xfrm>
                        <a:off x="3908121" y="100207"/>
                        <a:ext cx="5172001" cy="6693985"/>
                      </a:xfrm>
                      <a:prstGeom prst="rect">
                        <a:avLst/>
                      </a:prstGeom>
                    </p:spPr>
                  </p:pic>
                </p:oleObj>
              </mc:Fallback>
            </mc:AlternateContent>
          </a:graphicData>
        </a:graphic>
      </p:graphicFrame>
    </p:spTree>
    <p:extLst>
      <p:ext uri="{BB962C8B-B14F-4D97-AF65-F5344CB8AC3E}">
        <p14:creationId xmlns:p14="http://schemas.microsoft.com/office/powerpoint/2010/main" val="36133250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071789174"/>
              </p:ext>
            </p:extLst>
          </p:nvPr>
        </p:nvGraphicFramePr>
        <p:xfrm>
          <a:off x="3970752" y="110370"/>
          <a:ext cx="5123144" cy="6630751"/>
        </p:xfrm>
        <a:graphic>
          <a:graphicData uri="http://schemas.openxmlformats.org/presentationml/2006/ole">
            <mc:AlternateContent xmlns:mc="http://schemas.openxmlformats.org/markup-compatibility/2006">
              <mc:Choice xmlns:v="urn:schemas-microsoft-com:vml" Requires="v">
                <p:oleObj spid="_x0000_s9222" name="Acrobat Document" r:id="rId3" imgW="5829210" imgH="7543564" progId="AcroExch.Document.11">
                  <p:embed/>
                </p:oleObj>
              </mc:Choice>
              <mc:Fallback>
                <p:oleObj name="Acrobat Document" r:id="rId3" imgW="5829210" imgH="7543564" progId="AcroExch.Document.11">
                  <p:embed/>
                  <p:pic>
                    <p:nvPicPr>
                      <p:cNvPr id="0" name=""/>
                      <p:cNvPicPr/>
                      <p:nvPr/>
                    </p:nvPicPr>
                    <p:blipFill>
                      <a:blip r:embed="rId4"/>
                      <a:stretch>
                        <a:fillRect/>
                      </a:stretch>
                    </p:blipFill>
                    <p:spPr>
                      <a:xfrm>
                        <a:off x="3970752" y="110370"/>
                        <a:ext cx="5123144" cy="6630751"/>
                      </a:xfrm>
                      <a:prstGeom prst="rect">
                        <a:avLst/>
                      </a:prstGeom>
                    </p:spPr>
                  </p:pic>
                </p:oleObj>
              </mc:Fallback>
            </mc:AlternateContent>
          </a:graphicData>
        </a:graphic>
      </p:graphicFrame>
    </p:spTree>
    <p:extLst>
      <p:ext uri="{BB962C8B-B14F-4D97-AF65-F5344CB8AC3E}">
        <p14:creationId xmlns:p14="http://schemas.microsoft.com/office/powerpoint/2010/main" val="4121693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843581024"/>
              </p:ext>
            </p:extLst>
          </p:nvPr>
        </p:nvGraphicFramePr>
        <p:xfrm>
          <a:off x="4045908" y="37431"/>
          <a:ext cx="5198300" cy="6728023"/>
        </p:xfrm>
        <a:graphic>
          <a:graphicData uri="http://schemas.openxmlformats.org/presentationml/2006/ole">
            <mc:AlternateContent xmlns:mc="http://schemas.openxmlformats.org/markup-compatibility/2006">
              <mc:Choice xmlns:v="urn:schemas-microsoft-com:vml" Requires="v">
                <p:oleObj spid="_x0000_s10246" name="Acrobat Document" r:id="rId3" imgW="5829210" imgH="7543564" progId="AcroExch.Document.11">
                  <p:embed/>
                </p:oleObj>
              </mc:Choice>
              <mc:Fallback>
                <p:oleObj name="Acrobat Document" r:id="rId3" imgW="5829210" imgH="7543564" progId="AcroExch.Document.11">
                  <p:embed/>
                  <p:pic>
                    <p:nvPicPr>
                      <p:cNvPr id="0" name=""/>
                      <p:cNvPicPr/>
                      <p:nvPr/>
                    </p:nvPicPr>
                    <p:blipFill>
                      <a:blip r:embed="rId4"/>
                      <a:stretch>
                        <a:fillRect/>
                      </a:stretch>
                    </p:blipFill>
                    <p:spPr>
                      <a:xfrm>
                        <a:off x="4045908" y="37431"/>
                        <a:ext cx="5198300" cy="6728023"/>
                      </a:xfrm>
                      <a:prstGeom prst="rect">
                        <a:avLst/>
                      </a:prstGeom>
                    </p:spPr>
                  </p:pic>
                </p:oleObj>
              </mc:Fallback>
            </mc:AlternateContent>
          </a:graphicData>
        </a:graphic>
      </p:graphicFrame>
    </p:spTree>
    <p:extLst>
      <p:ext uri="{BB962C8B-B14F-4D97-AF65-F5344CB8AC3E}">
        <p14:creationId xmlns:p14="http://schemas.microsoft.com/office/powerpoint/2010/main" val="8034898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733261707"/>
              </p:ext>
            </p:extLst>
          </p:nvPr>
        </p:nvGraphicFramePr>
        <p:xfrm>
          <a:off x="3824369" y="87681"/>
          <a:ext cx="5129359" cy="6638795"/>
        </p:xfrm>
        <a:graphic>
          <a:graphicData uri="http://schemas.openxmlformats.org/presentationml/2006/ole">
            <mc:AlternateContent xmlns:mc="http://schemas.openxmlformats.org/markup-compatibility/2006">
              <mc:Choice xmlns:v="urn:schemas-microsoft-com:vml" Requires="v">
                <p:oleObj spid="_x0000_s11270" name="Acrobat Document" r:id="rId3" imgW="5829210" imgH="7543564" progId="AcroExch.Document.11">
                  <p:embed/>
                </p:oleObj>
              </mc:Choice>
              <mc:Fallback>
                <p:oleObj name="Acrobat Document" r:id="rId3" imgW="5829210" imgH="7543564" progId="AcroExch.Document.11">
                  <p:embed/>
                  <p:pic>
                    <p:nvPicPr>
                      <p:cNvPr id="0" name=""/>
                      <p:cNvPicPr/>
                      <p:nvPr/>
                    </p:nvPicPr>
                    <p:blipFill>
                      <a:blip r:embed="rId4"/>
                      <a:stretch>
                        <a:fillRect/>
                      </a:stretch>
                    </p:blipFill>
                    <p:spPr>
                      <a:xfrm>
                        <a:off x="3824369" y="87681"/>
                        <a:ext cx="5129359" cy="6638795"/>
                      </a:xfrm>
                      <a:prstGeom prst="rect">
                        <a:avLst/>
                      </a:prstGeom>
                    </p:spPr>
                  </p:pic>
                </p:oleObj>
              </mc:Fallback>
            </mc:AlternateContent>
          </a:graphicData>
        </a:graphic>
      </p:graphicFrame>
    </p:spTree>
    <p:extLst>
      <p:ext uri="{BB962C8B-B14F-4D97-AF65-F5344CB8AC3E}">
        <p14:creationId xmlns:p14="http://schemas.microsoft.com/office/powerpoint/2010/main" val="15488278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Stat Trek</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a:solidFill>
                  <a:srgbClr val="FF0000"/>
                </a:solidFill>
              </a:rPr>
              <a:t>Sampling Distributions</a:t>
            </a:r>
          </a:p>
          <a:p>
            <a:pPr marL="0" indent="0">
              <a:buNone/>
            </a:pPr>
            <a:r>
              <a:rPr lang="en-US" dirty="0"/>
              <a:t>Suppose that we draw all possible samples of size </a:t>
            </a:r>
            <a:r>
              <a:rPr lang="en-US" i="1" dirty="0"/>
              <a:t>n</a:t>
            </a:r>
            <a:r>
              <a:rPr lang="en-US" dirty="0"/>
              <a:t> from a given population. Suppose further that we compute a </a:t>
            </a:r>
            <a:r>
              <a:rPr lang="en-US" dirty="0">
                <a:hlinkClick r:id="rId2"/>
              </a:rPr>
              <a:t>statistic</a:t>
            </a:r>
            <a:r>
              <a:rPr lang="en-US" dirty="0"/>
              <a:t> (e.g., a mean, proportion, standard deviation) for each sample. The </a:t>
            </a:r>
            <a:r>
              <a:rPr lang="en-US" dirty="0">
                <a:hlinkClick r:id="rId3"/>
              </a:rPr>
              <a:t>probability distribution</a:t>
            </a:r>
            <a:r>
              <a:rPr lang="en-US" dirty="0"/>
              <a:t> of this statistic is called a </a:t>
            </a:r>
            <a:r>
              <a:rPr lang="en-US" b="1" dirty="0"/>
              <a:t>sampling distribution</a:t>
            </a:r>
            <a:r>
              <a:rPr lang="en-US" dirty="0"/>
              <a:t>. And the standard deviation of this statistic is called the </a:t>
            </a:r>
            <a:r>
              <a:rPr lang="en-US" b="1" dirty="0"/>
              <a:t>standard error</a:t>
            </a:r>
            <a:r>
              <a:rPr lang="en-US" dirty="0"/>
              <a:t>.</a:t>
            </a:r>
          </a:p>
          <a:p>
            <a:pPr marL="0" indent="0" fontAlgn="t">
              <a:buNone/>
            </a:pPr>
            <a:r>
              <a:rPr lang="en-US" dirty="0"/>
              <a:t>Variability of a Sampling Distribution</a:t>
            </a:r>
          </a:p>
          <a:p>
            <a:pPr marL="0" indent="0">
              <a:buNone/>
            </a:pPr>
            <a:r>
              <a:rPr lang="en-US" dirty="0"/>
              <a:t>The variability of a sampling distribution is measured by its </a:t>
            </a:r>
            <a:r>
              <a:rPr lang="en-US" dirty="0">
                <a:hlinkClick r:id="rId4"/>
              </a:rPr>
              <a:t>variance</a:t>
            </a:r>
            <a:r>
              <a:rPr lang="en-US" dirty="0"/>
              <a:t> or its </a:t>
            </a:r>
            <a:r>
              <a:rPr lang="en-US" dirty="0">
                <a:hlinkClick r:id="rId5"/>
              </a:rPr>
              <a:t>standard deviation</a:t>
            </a:r>
            <a:r>
              <a:rPr lang="en-US" dirty="0"/>
              <a:t>. The variability of a sampling distribution depends on three factors:</a:t>
            </a:r>
          </a:p>
          <a:p>
            <a:pPr marL="0" indent="0">
              <a:buNone/>
            </a:pPr>
            <a:r>
              <a:rPr lang="en-US" dirty="0"/>
              <a:t>N: The number of observations in the population.</a:t>
            </a:r>
          </a:p>
          <a:p>
            <a:pPr marL="0" indent="0">
              <a:buNone/>
            </a:pPr>
            <a:r>
              <a:rPr lang="en-US" dirty="0"/>
              <a:t>n: The number of observations in the sample.</a:t>
            </a:r>
          </a:p>
          <a:p>
            <a:pPr marL="0" indent="0">
              <a:buNone/>
            </a:pPr>
            <a:r>
              <a:rPr lang="en-US" dirty="0"/>
              <a:t>The way that the random sample is chosen.</a:t>
            </a:r>
          </a:p>
          <a:p>
            <a:pPr marL="0" indent="0">
              <a:buNone/>
            </a:pPr>
            <a:r>
              <a:rPr lang="en-US" dirty="0"/>
              <a:t>If the population size is much larger than the sample size, then the sampling distribution has roughly the same standard error, whether we sample </a:t>
            </a:r>
            <a:r>
              <a:rPr lang="en-US" dirty="0">
                <a:hlinkClick r:id="rId6"/>
              </a:rPr>
              <a:t>with</a:t>
            </a:r>
            <a:r>
              <a:rPr lang="en-US" dirty="0"/>
              <a:t> or </a:t>
            </a:r>
            <a:r>
              <a:rPr lang="en-US" dirty="0">
                <a:hlinkClick r:id="rId7"/>
              </a:rPr>
              <a:t>without replacement</a:t>
            </a:r>
            <a:r>
              <a:rPr lang="en-US" dirty="0"/>
              <a:t>. On the other hand, if the sample represents a significant fraction (say, 1/20) of the population size, the standard error will be meaningfully smaller, when we sample without replacement.</a:t>
            </a:r>
          </a:p>
          <a:p>
            <a:endParaRPr lang="en-US" dirty="0"/>
          </a:p>
        </p:txBody>
      </p:sp>
    </p:spTree>
    <p:extLst>
      <p:ext uri="{BB962C8B-B14F-4D97-AF65-F5344CB8AC3E}">
        <p14:creationId xmlns:p14="http://schemas.microsoft.com/office/powerpoint/2010/main" val="7965980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Stat Trek</a:t>
            </a:r>
            <a:endParaRPr lang="en-US" dirty="0"/>
          </a:p>
        </p:txBody>
      </p:sp>
      <p:sp>
        <p:nvSpPr>
          <p:cNvPr id="3" name="Content Placeholder 2"/>
          <p:cNvSpPr>
            <a:spLocks noGrp="1"/>
          </p:cNvSpPr>
          <p:nvPr>
            <p:ph idx="1"/>
          </p:nvPr>
        </p:nvSpPr>
        <p:spPr/>
        <p:txBody>
          <a:bodyPr>
            <a:normAutofit fontScale="70000" lnSpcReduction="20000"/>
          </a:bodyPr>
          <a:lstStyle/>
          <a:p>
            <a:pPr marL="0" indent="0" fontAlgn="t">
              <a:buNone/>
            </a:pPr>
            <a:r>
              <a:rPr lang="en-US" sz="3200" dirty="0">
                <a:solidFill>
                  <a:srgbClr val="990000"/>
                </a:solidFill>
                <a:latin typeface="Segoe UI" panose="020B0502040204020203" pitchFamily="34" charset="0"/>
              </a:rPr>
              <a:t>Sampling Distribution of the Mean</a:t>
            </a:r>
          </a:p>
          <a:p>
            <a:pPr marL="0" indent="0">
              <a:buNone/>
            </a:pPr>
            <a:r>
              <a:rPr lang="en-US" dirty="0">
                <a:solidFill>
                  <a:srgbClr val="000000"/>
                </a:solidFill>
                <a:latin typeface="Segoe UI" panose="020B0502040204020203" pitchFamily="34" charset="0"/>
              </a:rPr>
              <a:t>Suppose we draw all possible samples of size </a:t>
            </a:r>
            <a:r>
              <a:rPr lang="en-US" i="1" dirty="0">
                <a:solidFill>
                  <a:srgbClr val="000000"/>
                </a:solidFill>
                <a:latin typeface="Segoe UI" panose="020B0502040204020203" pitchFamily="34" charset="0"/>
              </a:rPr>
              <a:t>n</a:t>
            </a:r>
            <a:r>
              <a:rPr lang="en-US" dirty="0">
                <a:solidFill>
                  <a:srgbClr val="000000"/>
                </a:solidFill>
                <a:latin typeface="Segoe UI" panose="020B0502040204020203" pitchFamily="34" charset="0"/>
              </a:rPr>
              <a:t> from a population of size </a:t>
            </a:r>
            <a:r>
              <a:rPr lang="en-US" i="1" dirty="0">
                <a:solidFill>
                  <a:srgbClr val="000000"/>
                </a:solidFill>
                <a:latin typeface="Segoe UI" panose="020B0502040204020203" pitchFamily="34" charset="0"/>
              </a:rPr>
              <a:t>N</a:t>
            </a:r>
            <a:r>
              <a:rPr lang="en-US" dirty="0">
                <a:solidFill>
                  <a:srgbClr val="000000"/>
                </a:solidFill>
                <a:latin typeface="Segoe UI" panose="020B0502040204020203" pitchFamily="34" charset="0"/>
              </a:rPr>
              <a:t>. Suppose further that we compute a mean score for each sample. In this way, we create a sampling distribution of the mean.</a:t>
            </a:r>
          </a:p>
          <a:p>
            <a:pPr marL="0" indent="0">
              <a:buNone/>
            </a:pPr>
            <a:r>
              <a:rPr lang="en-US" dirty="0">
                <a:solidFill>
                  <a:srgbClr val="000000"/>
                </a:solidFill>
                <a:latin typeface="Segoe UI" panose="020B0502040204020203" pitchFamily="34" charset="0"/>
              </a:rPr>
              <a:t>We know the following about the sampling distribution of the mean. The mean of the sampling distribution (</a:t>
            </a:r>
            <a:r>
              <a:rPr lang="en-US" dirty="0" err="1">
                <a:solidFill>
                  <a:srgbClr val="000000"/>
                </a:solidFill>
                <a:latin typeface="Segoe UI" panose="020B0502040204020203" pitchFamily="34" charset="0"/>
              </a:rPr>
              <a:t>μ</a:t>
            </a:r>
            <a:r>
              <a:rPr lang="en-US" baseline="-25000" dirty="0" err="1">
                <a:solidFill>
                  <a:srgbClr val="000000"/>
                </a:solidFill>
                <a:latin typeface="Segoe UI" panose="020B0502040204020203" pitchFamily="34" charset="0"/>
              </a:rPr>
              <a:t>x</a:t>
            </a:r>
            <a:r>
              <a:rPr lang="en-US" dirty="0">
                <a:solidFill>
                  <a:srgbClr val="000000"/>
                </a:solidFill>
                <a:latin typeface="Segoe UI" panose="020B0502040204020203" pitchFamily="34" charset="0"/>
              </a:rPr>
              <a:t>) is equal to the mean of the population (μ). And the standard error of the sampling distribution (</a:t>
            </a:r>
            <a:r>
              <a:rPr lang="en-US" dirty="0" err="1">
                <a:solidFill>
                  <a:srgbClr val="000000"/>
                </a:solidFill>
                <a:latin typeface="Segoe UI" panose="020B0502040204020203" pitchFamily="34" charset="0"/>
              </a:rPr>
              <a:t>σ</a:t>
            </a:r>
            <a:r>
              <a:rPr lang="en-US" baseline="-25000" dirty="0" err="1">
                <a:solidFill>
                  <a:srgbClr val="000000"/>
                </a:solidFill>
                <a:latin typeface="Segoe UI" panose="020B0502040204020203" pitchFamily="34" charset="0"/>
              </a:rPr>
              <a:t>x</a:t>
            </a:r>
            <a:r>
              <a:rPr lang="en-US" dirty="0">
                <a:solidFill>
                  <a:srgbClr val="000000"/>
                </a:solidFill>
                <a:latin typeface="Segoe UI" panose="020B0502040204020203" pitchFamily="34" charset="0"/>
              </a:rPr>
              <a:t>) is determined by the standard deviation of the population (σ), the population size (N), and the sample size (n). These relationships are shown in the equations below:</a:t>
            </a:r>
          </a:p>
          <a:p>
            <a:pPr marL="0" indent="0" algn="ctr">
              <a:buNone/>
            </a:pPr>
            <a:r>
              <a:rPr lang="en-US" dirty="0" err="1">
                <a:solidFill>
                  <a:srgbClr val="000000"/>
                </a:solidFill>
                <a:latin typeface="Segoe UI" panose="020B0502040204020203" pitchFamily="34" charset="0"/>
              </a:rPr>
              <a:t>μ</a:t>
            </a:r>
            <a:r>
              <a:rPr lang="en-US" baseline="-25000" dirty="0" err="1">
                <a:solidFill>
                  <a:srgbClr val="000000"/>
                </a:solidFill>
                <a:latin typeface="Segoe UI" panose="020B0502040204020203" pitchFamily="34" charset="0"/>
              </a:rPr>
              <a:t>x</a:t>
            </a:r>
            <a:r>
              <a:rPr lang="en-US" dirty="0">
                <a:solidFill>
                  <a:srgbClr val="000000"/>
                </a:solidFill>
                <a:latin typeface="Segoe UI" panose="020B0502040204020203" pitchFamily="34" charset="0"/>
              </a:rPr>
              <a:t> = μ      and      </a:t>
            </a:r>
            <a:r>
              <a:rPr lang="en-US" dirty="0" err="1">
                <a:solidFill>
                  <a:srgbClr val="000000"/>
                </a:solidFill>
                <a:latin typeface="Segoe UI" panose="020B0502040204020203" pitchFamily="34" charset="0"/>
              </a:rPr>
              <a:t>σ</a:t>
            </a:r>
            <a:r>
              <a:rPr lang="en-US" baseline="-25000" dirty="0" err="1">
                <a:solidFill>
                  <a:srgbClr val="000000"/>
                </a:solidFill>
                <a:latin typeface="Segoe UI" panose="020B0502040204020203" pitchFamily="34" charset="0"/>
              </a:rPr>
              <a:t>x</a:t>
            </a:r>
            <a:r>
              <a:rPr lang="en-US" dirty="0">
                <a:solidFill>
                  <a:srgbClr val="000000"/>
                </a:solidFill>
                <a:latin typeface="Segoe UI" panose="020B0502040204020203" pitchFamily="34" charset="0"/>
              </a:rPr>
              <a:t> = [ σ / </a:t>
            </a:r>
            <a:r>
              <a:rPr lang="en-US" dirty="0" err="1">
                <a:solidFill>
                  <a:srgbClr val="000000"/>
                </a:solidFill>
                <a:latin typeface="Segoe UI" panose="020B0502040204020203" pitchFamily="34" charset="0"/>
              </a:rPr>
              <a:t>sqrt</a:t>
            </a:r>
            <a:r>
              <a:rPr lang="en-US" dirty="0">
                <a:solidFill>
                  <a:srgbClr val="000000"/>
                </a:solidFill>
                <a:latin typeface="Segoe UI" panose="020B0502040204020203" pitchFamily="34" charset="0"/>
              </a:rPr>
              <a:t>(n) ] * </a:t>
            </a:r>
            <a:r>
              <a:rPr lang="en-US" dirty="0" err="1">
                <a:solidFill>
                  <a:srgbClr val="000000"/>
                </a:solidFill>
                <a:latin typeface="Segoe UI" panose="020B0502040204020203" pitchFamily="34" charset="0"/>
              </a:rPr>
              <a:t>sqrt</a:t>
            </a:r>
            <a:r>
              <a:rPr lang="en-US" dirty="0">
                <a:solidFill>
                  <a:srgbClr val="000000"/>
                </a:solidFill>
                <a:latin typeface="Segoe UI" panose="020B0502040204020203" pitchFamily="34" charset="0"/>
              </a:rPr>
              <a:t>[ (N - n ) / (N - 1) ]</a:t>
            </a:r>
          </a:p>
          <a:p>
            <a:pPr marL="0" indent="0">
              <a:buNone/>
            </a:pPr>
            <a:r>
              <a:rPr lang="en-US" dirty="0">
                <a:solidFill>
                  <a:srgbClr val="000000"/>
                </a:solidFill>
                <a:latin typeface="Segoe UI" panose="020B0502040204020203" pitchFamily="34" charset="0"/>
              </a:rPr>
              <a:t>In the standard error formula, the factor </a:t>
            </a:r>
            <a:r>
              <a:rPr lang="en-US" dirty="0" err="1">
                <a:solidFill>
                  <a:srgbClr val="000000"/>
                </a:solidFill>
                <a:latin typeface="Segoe UI" panose="020B0502040204020203" pitchFamily="34" charset="0"/>
              </a:rPr>
              <a:t>sqrt</a:t>
            </a:r>
            <a:r>
              <a:rPr lang="en-US" dirty="0">
                <a:solidFill>
                  <a:srgbClr val="000000"/>
                </a:solidFill>
                <a:latin typeface="Segoe UI" panose="020B0502040204020203" pitchFamily="34" charset="0"/>
              </a:rPr>
              <a:t>[ (N - n ) / (N - 1) ] is called the finite population correction or </a:t>
            </a:r>
            <a:r>
              <a:rPr lang="en-US" dirty="0" err="1">
                <a:solidFill>
                  <a:srgbClr val="000000"/>
                </a:solidFill>
                <a:latin typeface="Segoe UI" panose="020B0502040204020203" pitchFamily="34" charset="0"/>
              </a:rPr>
              <a:t>fpc</a:t>
            </a:r>
            <a:r>
              <a:rPr lang="en-US" dirty="0">
                <a:solidFill>
                  <a:srgbClr val="000000"/>
                </a:solidFill>
                <a:latin typeface="Segoe UI" panose="020B0502040204020203" pitchFamily="34" charset="0"/>
              </a:rPr>
              <a:t>. When the population size is very large relative to the sample size, the </a:t>
            </a:r>
            <a:r>
              <a:rPr lang="en-US" dirty="0" err="1">
                <a:solidFill>
                  <a:srgbClr val="000000"/>
                </a:solidFill>
                <a:latin typeface="Segoe UI" panose="020B0502040204020203" pitchFamily="34" charset="0"/>
              </a:rPr>
              <a:t>fpc</a:t>
            </a:r>
            <a:r>
              <a:rPr lang="en-US" dirty="0">
                <a:solidFill>
                  <a:srgbClr val="000000"/>
                </a:solidFill>
                <a:latin typeface="Segoe UI" panose="020B0502040204020203" pitchFamily="34" charset="0"/>
              </a:rPr>
              <a:t> is approximately equal to one; and the standard error formula can be approximated by:</a:t>
            </a:r>
          </a:p>
          <a:p>
            <a:pPr marL="0" indent="0" algn="ctr">
              <a:buNone/>
            </a:pPr>
            <a:r>
              <a:rPr lang="en-US" dirty="0" err="1">
                <a:solidFill>
                  <a:srgbClr val="000000"/>
                </a:solidFill>
                <a:latin typeface="Segoe UI" panose="020B0502040204020203" pitchFamily="34" charset="0"/>
              </a:rPr>
              <a:t>σ</a:t>
            </a:r>
            <a:r>
              <a:rPr lang="en-US" baseline="-25000" dirty="0" err="1">
                <a:solidFill>
                  <a:srgbClr val="000000"/>
                </a:solidFill>
                <a:latin typeface="Segoe UI" panose="020B0502040204020203" pitchFamily="34" charset="0"/>
              </a:rPr>
              <a:t>x</a:t>
            </a:r>
            <a:r>
              <a:rPr lang="en-US" dirty="0">
                <a:solidFill>
                  <a:srgbClr val="000000"/>
                </a:solidFill>
                <a:latin typeface="Segoe UI" panose="020B0502040204020203" pitchFamily="34" charset="0"/>
              </a:rPr>
              <a:t> = σ / </a:t>
            </a:r>
            <a:r>
              <a:rPr lang="en-US" dirty="0" err="1">
                <a:solidFill>
                  <a:srgbClr val="000000"/>
                </a:solidFill>
                <a:latin typeface="Segoe UI" panose="020B0502040204020203" pitchFamily="34" charset="0"/>
              </a:rPr>
              <a:t>sqrt</a:t>
            </a:r>
            <a:r>
              <a:rPr lang="en-US" dirty="0">
                <a:solidFill>
                  <a:srgbClr val="000000"/>
                </a:solidFill>
                <a:latin typeface="Segoe UI" panose="020B0502040204020203" pitchFamily="34" charset="0"/>
              </a:rPr>
              <a:t>(n).</a:t>
            </a:r>
          </a:p>
          <a:p>
            <a:pPr marL="0" indent="0">
              <a:buNone/>
            </a:pPr>
            <a:r>
              <a:rPr lang="en-US" dirty="0">
                <a:solidFill>
                  <a:srgbClr val="000000"/>
                </a:solidFill>
                <a:latin typeface="Segoe UI" panose="020B0502040204020203" pitchFamily="34" charset="0"/>
              </a:rPr>
              <a:t>You often see this "approximate" formula in introductory statistics texts. As a general rule, it is safe to use the approximate formula when the sample size is no bigger than 1/20 of the population size</a:t>
            </a:r>
            <a:r>
              <a:rPr lang="en-US" dirty="0" smtClean="0">
                <a:solidFill>
                  <a:srgbClr val="000000"/>
                </a:solidFill>
                <a:latin typeface="Segoe UI" panose="020B0502040204020203" pitchFamily="34" charset="0"/>
              </a:rPr>
              <a:t>.</a:t>
            </a:r>
            <a:endParaRPr lang="en-US" dirty="0">
              <a:solidFill>
                <a:srgbClr val="000000"/>
              </a:solidFill>
              <a:latin typeface="Segoe UI" panose="020B0502040204020203" pitchFamily="34" charset="0"/>
            </a:endParaRPr>
          </a:p>
        </p:txBody>
      </p:sp>
    </p:spTree>
    <p:extLst>
      <p:ext uri="{BB962C8B-B14F-4D97-AF65-F5344CB8AC3E}">
        <p14:creationId xmlns:p14="http://schemas.microsoft.com/office/powerpoint/2010/main" val="4400663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Demonstration of Sampling Distributions</a:t>
            </a:r>
            <a:endParaRPr lang="en-US" dirty="0"/>
          </a:p>
        </p:txBody>
      </p:sp>
    </p:spTree>
    <p:extLst>
      <p:ext uri="{BB962C8B-B14F-4D97-AF65-F5344CB8AC3E}">
        <p14:creationId xmlns:p14="http://schemas.microsoft.com/office/powerpoint/2010/main" val="42395342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smtClean="0"/>
              <a:t>Finite Population Correction</a:t>
            </a:r>
            <a:endParaRPr lang="en-US" sz="6000" dirty="0"/>
          </a:p>
        </p:txBody>
      </p:sp>
      <p:sp>
        <p:nvSpPr>
          <p:cNvPr id="3" name="Content Placeholder 2"/>
          <p:cNvSpPr>
            <a:spLocks noGrp="1"/>
          </p:cNvSpPr>
          <p:nvPr>
            <p:ph idx="1"/>
          </p:nvPr>
        </p:nvSpPr>
        <p:spPr/>
        <p:txBody>
          <a:bodyPr>
            <a:normAutofit/>
          </a:bodyPr>
          <a:lstStyle/>
          <a:p>
            <a:pPr marL="0" lvl="0" indent="0" algn="ctr">
              <a:buNone/>
            </a:pPr>
            <a:r>
              <a:rPr lang="en-US" sz="3600" dirty="0" err="1">
                <a:solidFill>
                  <a:srgbClr val="000000"/>
                </a:solidFill>
                <a:latin typeface="Segoe UI" panose="020B0502040204020203" pitchFamily="34" charset="0"/>
              </a:rPr>
              <a:t>μ</a:t>
            </a:r>
            <a:r>
              <a:rPr lang="en-US" sz="3600" baseline="-25000" dirty="0" err="1">
                <a:solidFill>
                  <a:srgbClr val="000000"/>
                </a:solidFill>
                <a:latin typeface="Segoe UI" panose="020B0502040204020203" pitchFamily="34" charset="0"/>
              </a:rPr>
              <a:t>x</a:t>
            </a:r>
            <a:r>
              <a:rPr lang="en-US" sz="3600" dirty="0">
                <a:solidFill>
                  <a:srgbClr val="000000"/>
                </a:solidFill>
                <a:latin typeface="Segoe UI" panose="020B0502040204020203" pitchFamily="34" charset="0"/>
              </a:rPr>
              <a:t> = μ      </a:t>
            </a:r>
            <a:endParaRPr lang="en-US" sz="3600" dirty="0" smtClean="0">
              <a:solidFill>
                <a:srgbClr val="000000"/>
              </a:solidFill>
              <a:latin typeface="Segoe UI" panose="020B0502040204020203" pitchFamily="34" charset="0"/>
            </a:endParaRPr>
          </a:p>
          <a:p>
            <a:pPr marL="0" lvl="0" indent="0" algn="ctr">
              <a:buNone/>
            </a:pPr>
            <a:r>
              <a:rPr lang="en-US" sz="3600" dirty="0" smtClean="0">
                <a:solidFill>
                  <a:srgbClr val="000000"/>
                </a:solidFill>
                <a:latin typeface="Segoe UI" panose="020B0502040204020203" pitchFamily="34" charset="0"/>
              </a:rPr>
              <a:t>and</a:t>
            </a:r>
            <a:r>
              <a:rPr lang="en-US" sz="3600" dirty="0">
                <a:solidFill>
                  <a:srgbClr val="000000"/>
                </a:solidFill>
                <a:latin typeface="Segoe UI" panose="020B0502040204020203" pitchFamily="34" charset="0"/>
              </a:rPr>
              <a:t>     </a:t>
            </a:r>
            <a:endParaRPr lang="en-US" sz="3600" dirty="0" smtClean="0">
              <a:solidFill>
                <a:srgbClr val="000000"/>
              </a:solidFill>
              <a:latin typeface="Segoe UI" panose="020B0502040204020203" pitchFamily="34" charset="0"/>
            </a:endParaRPr>
          </a:p>
          <a:p>
            <a:pPr marL="0" lvl="0" indent="0" algn="ctr">
              <a:buNone/>
            </a:pPr>
            <a:r>
              <a:rPr lang="en-US" sz="3600" dirty="0" smtClean="0">
                <a:solidFill>
                  <a:srgbClr val="000000"/>
                </a:solidFill>
                <a:latin typeface="Segoe UI" panose="020B0502040204020203" pitchFamily="34" charset="0"/>
              </a:rPr>
              <a:t> </a:t>
            </a:r>
            <a:r>
              <a:rPr lang="en-US" sz="3600" dirty="0" err="1">
                <a:solidFill>
                  <a:srgbClr val="000000"/>
                </a:solidFill>
                <a:latin typeface="Segoe UI" panose="020B0502040204020203" pitchFamily="34" charset="0"/>
              </a:rPr>
              <a:t>σ</a:t>
            </a:r>
            <a:r>
              <a:rPr lang="en-US" sz="3600" baseline="-25000" dirty="0" err="1">
                <a:solidFill>
                  <a:srgbClr val="000000"/>
                </a:solidFill>
                <a:latin typeface="Segoe UI" panose="020B0502040204020203" pitchFamily="34" charset="0"/>
              </a:rPr>
              <a:t>x</a:t>
            </a:r>
            <a:r>
              <a:rPr lang="en-US" sz="3600" dirty="0">
                <a:solidFill>
                  <a:srgbClr val="000000"/>
                </a:solidFill>
                <a:latin typeface="Segoe UI" panose="020B0502040204020203" pitchFamily="34" charset="0"/>
              </a:rPr>
              <a:t> = [ σ / </a:t>
            </a:r>
            <a:r>
              <a:rPr lang="en-US" sz="3600" dirty="0" err="1">
                <a:solidFill>
                  <a:srgbClr val="000000"/>
                </a:solidFill>
                <a:latin typeface="Segoe UI" panose="020B0502040204020203" pitchFamily="34" charset="0"/>
              </a:rPr>
              <a:t>sqrt</a:t>
            </a:r>
            <a:r>
              <a:rPr lang="en-US" sz="3600" dirty="0">
                <a:solidFill>
                  <a:srgbClr val="000000"/>
                </a:solidFill>
                <a:latin typeface="Segoe UI" panose="020B0502040204020203" pitchFamily="34" charset="0"/>
              </a:rPr>
              <a:t>(n) ] * </a:t>
            </a:r>
            <a:r>
              <a:rPr lang="en-US" sz="3600" dirty="0" err="1">
                <a:solidFill>
                  <a:srgbClr val="000000"/>
                </a:solidFill>
                <a:latin typeface="Segoe UI" panose="020B0502040204020203" pitchFamily="34" charset="0"/>
              </a:rPr>
              <a:t>sqrt</a:t>
            </a:r>
            <a:r>
              <a:rPr lang="en-US" sz="3600" dirty="0">
                <a:solidFill>
                  <a:srgbClr val="000000"/>
                </a:solidFill>
                <a:latin typeface="Segoe UI" panose="020B0502040204020203" pitchFamily="34" charset="0"/>
              </a:rPr>
              <a:t>[ (N - n ) / (N - 1) </a:t>
            </a:r>
            <a:r>
              <a:rPr lang="en-US" sz="3600" dirty="0" smtClean="0">
                <a:solidFill>
                  <a:srgbClr val="000000"/>
                </a:solidFill>
                <a:latin typeface="Segoe UI" panose="020B0502040204020203" pitchFamily="34" charset="0"/>
              </a:rPr>
              <a:t>]</a:t>
            </a:r>
          </a:p>
          <a:p>
            <a:pPr marL="0" lvl="0" indent="0" algn="ctr">
              <a:buNone/>
            </a:pPr>
            <a:endParaRPr lang="en-US" sz="3600" dirty="0">
              <a:solidFill>
                <a:srgbClr val="000000"/>
              </a:solidFill>
              <a:latin typeface="Segoe UI" panose="020B0502040204020203" pitchFamily="34" charset="0"/>
            </a:endParaRPr>
          </a:p>
          <a:p>
            <a:pPr marL="0" indent="0" algn="ctr">
              <a:buNone/>
            </a:pPr>
            <a:r>
              <a:rPr lang="en-US" sz="3600" dirty="0" err="1">
                <a:solidFill>
                  <a:srgbClr val="000000"/>
                </a:solidFill>
                <a:latin typeface="Segoe UI" panose="020B0502040204020203" pitchFamily="34" charset="0"/>
              </a:rPr>
              <a:t>σ</a:t>
            </a:r>
            <a:r>
              <a:rPr lang="en-US" sz="3600" baseline="-25000" dirty="0" err="1">
                <a:solidFill>
                  <a:srgbClr val="000000"/>
                </a:solidFill>
                <a:latin typeface="Segoe UI" panose="020B0502040204020203" pitchFamily="34" charset="0"/>
              </a:rPr>
              <a:t>x</a:t>
            </a:r>
            <a:r>
              <a:rPr lang="en-US" sz="3600" dirty="0">
                <a:solidFill>
                  <a:srgbClr val="000000"/>
                </a:solidFill>
                <a:latin typeface="Segoe UI" panose="020B0502040204020203" pitchFamily="34" charset="0"/>
              </a:rPr>
              <a:t> = σ / </a:t>
            </a:r>
            <a:r>
              <a:rPr lang="en-US" sz="3600" dirty="0" err="1">
                <a:solidFill>
                  <a:srgbClr val="000000"/>
                </a:solidFill>
                <a:latin typeface="Segoe UI" panose="020B0502040204020203" pitchFamily="34" charset="0"/>
              </a:rPr>
              <a:t>sqrt</a:t>
            </a:r>
            <a:r>
              <a:rPr lang="en-US" sz="3600" dirty="0">
                <a:solidFill>
                  <a:srgbClr val="000000"/>
                </a:solidFill>
                <a:latin typeface="Segoe UI" panose="020B0502040204020203" pitchFamily="34" charset="0"/>
              </a:rPr>
              <a:t>(n)</a:t>
            </a:r>
            <a:endParaRPr lang="en-US" sz="3600" dirty="0"/>
          </a:p>
        </p:txBody>
      </p:sp>
    </p:spTree>
    <p:extLst>
      <p:ext uri="{BB962C8B-B14F-4D97-AF65-F5344CB8AC3E}">
        <p14:creationId xmlns:p14="http://schemas.microsoft.com/office/powerpoint/2010/main" val="30563492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604381"/>
          </a:xfrm>
        </p:spPr>
        <p:txBody>
          <a:bodyPr>
            <a:normAutofit fontScale="90000"/>
          </a:bodyPr>
          <a:lstStyle/>
          <a:p>
            <a:pPr algn="ctr"/>
            <a:r>
              <a:rPr lang="en-US" dirty="0" smtClean="0"/>
              <a:t>References</a:t>
            </a:r>
            <a:endParaRPr lang="en-US" dirty="0"/>
          </a:p>
        </p:txBody>
      </p:sp>
      <p:sp>
        <p:nvSpPr>
          <p:cNvPr id="3" name="Content Placeholder 2"/>
          <p:cNvSpPr>
            <a:spLocks noGrp="1"/>
          </p:cNvSpPr>
          <p:nvPr>
            <p:ph idx="1"/>
          </p:nvPr>
        </p:nvSpPr>
        <p:spPr>
          <a:xfrm>
            <a:off x="1371600" y="1503123"/>
            <a:ext cx="9601200" cy="3820439"/>
          </a:xfrm>
        </p:spPr>
        <p:txBody>
          <a:bodyPr>
            <a:normAutofit/>
          </a:bodyPr>
          <a:lstStyle/>
          <a:p>
            <a:r>
              <a:rPr lang="en-US" dirty="0" smtClean="0">
                <a:solidFill>
                  <a:schemeClr val="tx1"/>
                </a:solidFill>
              </a:rPr>
              <a:t>Elementary Statistics by Mario F </a:t>
            </a:r>
            <a:r>
              <a:rPr lang="en-US" dirty="0" err="1" smtClean="0">
                <a:solidFill>
                  <a:schemeClr val="tx1"/>
                </a:solidFill>
              </a:rPr>
              <a:t>Triola</a:t>
            </a:r>
            <a:r>
              <a:rPr lang="en-US" dirty="0" smtClean="0">
                <a:solidFill>
                  <a:schemeClr val="tx1"/>
                </a:solidFill>
              </a:rPr>
              <a:t>, 12</a:t>
            </a:r>
            <a:r>
              <a:rPr lang="en-US" baseline="30000" dirty="0" smtClean="0">
                <a:solidFill>
                  <a:schemeClr val="tx1"/>
                </a:solidFill>
              </a:rPr>
              <a:t>th</a:t>
            </a:r>
            <a:r>
              <a:rPr lang="en-US" dirty="0" smtClean="0">
                <a:solidFill>
                  <a:schemeClr val="tx1"/>
                </a:solidFill>
              </a:rPr>
              <a:t> edition, Pearson</a:t>
            </a:r>
          </a:p>
          <a:p>
            <a:r>
              <a:rPr lang="en-US" dirty="0">
                <a:solidFill>
                  <a:schemeClr val="tx1"/>
                </a:solidFill>
                <a:hlinkClick r:id="rId2"/>
              </a:rPr>
              <a:t>https://</a:t>
            </a:r>
            <a:r>
              <a:rPr lang="en-US" dirty="0" smtClean="0">
                <a:solidFill>
                  <a:schemeClr val="tx1"/>
                </a:solidFill>
                <a:hlinkClick r:id="rId2"/>
              </a:rPr>
              <a:t>www.khanacademy.org/math/probability/statistics-inferential/sampling_distribution/v/sampling-distribution-of-the-sample-mean</a:t>
            </a:r>
            <a:endParaRPr lang="en-US" dirty="0" smtClean="0">
              <a:solidFill>
                <a:schemeClr val="tx1"/>
              </a:solidFill>
            </a:endParaRPr>
          </a:p>
          <a:p>
            <a:r>
              <a:rPr lang="en-US" dirty="0">
                <a:solidFill>
                  <a:schemeClr val="tx1"/>
                </a:solidFill>
                <a:hlinkClick r:id="rId3"/>
              </a:rPr>
              <a:t>http://onlinestatbook.com/stat_sim/sampling_dist</a:t>
            </a:r>
            <a:r>
              <a:rPr lang="en-US" dirty="0" smtClean="0">
                <a:solidFill>
                  <a:schemeClr val="tx1"/>
                </a:solidFill>
                <a:hlinkClick r:id="rId3"/>
              </a:rPr>
              <a:t>/</a:t>
            </a:r>
            <a:endParaRPr lang="en-US" dirty="0" smtClean="0">
              <a:solidFill>
                <a:schemeClr val="tx1"/>
              </a:solidFill>
            </a:endParaRPr>
          </a:p>
          <a:p>
            <a:r>
              <a:rPr lang="en-US" dirty="0">
                <a:solidFill>
                  <a:schemeClr val="tx1"/>
                </a:solidFill>
                <a:hlinkClick r:id="rId4"/>
              </a:rPr>
              <a:t>https://</a:t>
            </a:r>
            <a:r>
              <a:rPr lang="en-US" dirty="0" smtClean="0">
                <a:solidFill>
                  <a:schemeClr val="tx1"/>
                </a:solidFill>
                <a:hlinkClick r:id="rId4"/>
              </a:rPr>
              <a:t>en.wikipedia.org/wiki/Central_limit_theorem</a:t>
            </a:r>
            <a:endParaRPr lang="en-US" dirty="0" smtClean="0">
              <a:solidFill>
                <a:schemeClr val="tx1"/>
              </a:solidFill>
            </a:endParaRPr>
          </a:p>
          <a:p>
            <a:r>
              <a:rPr lang="en-US" dirty="0">
                <a:solidFill>
                  <a:srgbClr val="252525"/>
                </a:solidFill>
                <a:latin typeface="Arial" panose="020B0604020202020204" pitchFamily="34" charset="0"/>
              </a:rPr>
              <a:t> </a:t>
            </a:r>
            <a:r>
              <a:rPr lang="en-US" i="1" dirty="0" err="1">
                <a:solidFill>
                  <a:srgbClr val="252525"/>
                </a:solidFill>
                <a:latin typeface="Arial" panose="020B0604020202020204" pitchFamily="34" charset="0"/>
              </a:rPr>
              <a:t>Henk</a:t>
            </a:r>
            <a:r>
              <a:rPr lang="en-US" i="1" dirty="0">
                <a:solidFill>
                  <a:srgbClr val="252525"/>
                </a:solidFill>
                <a:latin typeface="Arial" panose="020B0604020202020204" pitchFamily="34" charset="0"/>
              </a:rPr>
              <a:t>, </a:t>
            </a:r>
            <a:r>
              <a:rPr lang="en-US" i="1" dirty="0" err="1">
                <a:solidFill>
                  <a:srgbClr val="252525"/>
                </a:solidFill>
                <a:latin typeface="Arial" panose="020B0604020202020204" pitchFamily="34" charset="0"/>
              </a:rPr>
              <a:t>Tijms</a:t>
            </a:r>
            <a:r>
              <a:rPr lang="en-US" i="1" dirty="0">
                <a:solidFill>
                  <a:srgbClr val="252525"/>
                </a:solidFill>
                <a:latin typeface="Arial" panose="020B0604020202020204" pitchFamily="34" charset="0"/>
              </a:rPr>
              <a:t> (2004), Understanding Probability: Chance Rules in Everyday Life, Cambridge: Cambridge University Press, p. 169, </a:t>
            </a:r>
            <a:r>
              <a:rPr lang="en-US" i="1" dirty="0">
                <a:solidFill>
                  <a:srgbClr val="0B0080"/>
                </a:solidFill>
                <a:latin typeface="Arial" panose="020B0604020202020204" pitchFamily="34" charset="0"/>
                <a:hlinkClick r:id="rId5" tooltip="International Standard Book Number"/>
              </a:rPr>
              <a:t>ISBN</a:t>
            </a:r>
            <a:r>
              <a:rPr lang="en-US" i="1" dirty="0">
                <a:solidFill>
                  <a:srgbClr val="252525"/>
                </a:solidFill>
                <a:latin typeface="Arial" panose="020B0604020202020204" pitchFamily="34" charset="0"/>
              </a:rPr>
              <a:t> </a:t>
            </a:r>
            <a:r>
              <a:rPr lang="en-US" i="1" dirty="0">
                <a:solidFill>
                  <a:srgbClr val="0B0080"/>
                </a:solidFill>
                <a:latin typeface="Arial" panose="020B0604020202020204" pitchFamily="34" charset="0"/>
                <a:hlinkClick r:id="rId6" tooltip="Special:BookSources/0-521-54036-4"/>
              </a:rPr>
              <a:t>0-521-54036-4</a:t>
            </a:r>
            <a:endParaRPr lang="en-US" dirty="0" smtClean="0">
              <a:solidFill>
                <a:schemeClr val="tx1"/>
              </a:solidFill>
            </a:endParaRPr>
          </a:p>
          <a:p>
            <a:r>
              <a:rPr lang="en-US" dirty="0">
                <a:solidFill>
                  <a:schemeClr val="tx1"/>
                </a:solidFill>
                <a:hlinkClick r:id="rId7"/>
              </a:rPr>
              <a:t>http://</a:t>
            </a:r>
            <a:r>
              <a:rPr lang="en-US" dirty="0" smtClean="0">
                <a:solidFill>
                  <a:schemeClr val="tx1"/>
                </a:solidFill>
                <a:hlinkClick r:id="rId7"/>
              </a:rPr>
              <a:t>stattrek.com/sampling/sampling-distribution.aspx</a:t>
            </a:r>
            <a:endParaRPr lang="en-US" dirty="0" smtClean="0">
              <a:solidFill>
                <a:schemeClr val="tx1"/>
              </a:solidFill>
            </a:endParaRPr>
          </a:p>
          <a:p>
            <a:r>
              <a:rPr lang="en-US" dirty="0">
                <a:solidFill>
                  <a:schemeClr val="tx1"/>
                </a:solidFill>
                <a:hlinkClick r:id="rId8"/>
              </a:rPr>
              <a:t>http://</a:t>
            </a:r>
            <a:r>
              <a:rPr lang="en-US" dirty="0" smtClean="0">
                <a:solidFill>
                  <a:schemeClr val="tx1"/>
                </a:solidFill>
                <a:hlinkClick r:id="rId8"/>
              </a:rPr>
              <a:t>www.rctc.edu/academics/math/sdss.html</a:t>
            </a:r>
            <a:endParaRPr lang="en-US" dirty="0" smtClean="0">
              <a:solidFill>
                <a:schemeClr val="tx1"/>
              </a:solidFill>
            </a:endParaRPr>
          </a:p>
          <a:p>
            <a:pPr marL="0" indent="0">
              <a:buNone/>
            </a:pPr>
            <a:endParaRPr lang="en-US" dirty="0" smtClean="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25805738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Triola</a:t>
            </a:r>
            <a:endParaRPr lang="en-US"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3086789205"/>
              </p:ext>
            </p:extLst>
          </p:nvPr>
        </p:nvGraphicFramePr>
        <p:xfrm>
          <a:off x="4033381" y="1428951"/>
          <a:ext cx="4183693" cy="5415037"/>
        </p:xfrm>
        <a:graphic>
          <a:graphicData uri="http://schemas.openxmlformats.org/presentationml/2006/ole">
            <mc:AlternateContent xmlns:mc="http://schemas.openxmlformats.org/markup-compatibility/2006">
              <mc:Choice xmlns:v="urn:schemas-microsoft-com:vml" Requires="v">
                <p:oleObj spid="_x0000_s4103" name="Acrobat Document" r:id="rId3" imgW="5829210" imgH="7543564" progId="AcroExch.Document.11">
                  <p:embed/>
                </p:oleObj>
              </mc:Choice>
              <mc:Fallback>
                <p:oleObj name="Acrobat Document" r:id="rId3" imgW="5829210" imgH="7543564" progId="AcroExch.Document.11">
                  <p:embed/>
                  <p:pic>
                    <p:nvPicPr>
                      <p:cNvPr id="0" name=""/>
                      <p:cNvPicPr/>
                      <p:nvPr/>
                    </p:nvPicPr>
                    <p:blipFill>
                      <a:blip r:embed="rId4"/>
                      <a:stretch>
                        <a:fillRect/>
                      </a:stretch>
                    </p:blipFill>
                    <p:spPr>
                      <a:xfrm>
                        <a:off x="4033381" y="1428951"/>
                        <a:ext cx="4183693" cy="5415037"/>
                      </a:xfrm>
                      <a:prstGeom prst="rect">
                        <a:avLst/>
                      </a:prstGeom>
                    </p:spPr>
                  </p:pic>
                </p:oleObj>
              </mc:Fallback>
            </mc:AlternateContent>
          </a:graphicData>
        </a:graphic>
      </p:graphicFrame>
    </p:spTree>
    <p:extLst>
      <p:ext uri="{BB962C8B-B14F-4D97-AF65-F5344CB8AC3E}">
        <p14:creationId xmlns:p14="http://schemas.microsoft.com/office/powerpoint/2010/main" val="18442363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62217"/>
          </a:xfrm>
        </p:spPr>
        <p:txBody>
          <a:bodyPr>
            <a:normAutofit fontScale="90000"/>
          </a:bodyPr>
          <a:lstStyle/>
          <a:p>
            <a:pPr algn="ctr"/>
            <a:r>
              <a:rPr lang="en-US" sz="5400" dirty="0" smtClean="0"/>
              <a:t>Khan Academy</a:t>
            </a:r>
            <a:endParaRPr lang="en-US" sz="5400"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1255188535"/>
              </p:ext>
            </p:extLst>
          </p:nvPr>
        </p:nvGraphicFramePr>
        <p:xfrm>
          <a:off x="2484438" y="1127125"/>
          <a:ext cx="7223125" cy="5581650"/>
        </p:xfrm>
        <a:graphic>
          <a:graphicData uri="http://schemas.openxmlformats.org/presentationml/2006/ole">
            <mc:AlternateContent xmlns:mc="http://schemas.openxmlformats.org/markup-compatibility/2006">
              <mc:Choice xmlns:v="urn:schemas-microsoft-com:vml" Requires="v">
                <p:oleObj spid="_x0000_s1047" name="Acrobat Document" r:id="rId3" imgW="7543621" imgH="5829182" progId="AcroExch.Document.11">
                  <p:embed/>
                </p:oleObj>
              </mc:Choice>
              <mc:Fallback>
                <p:oleObj name="Acrobat Document" r:id="rId3" imgW="7543621" imgH="5829182" progId="AcroExch.Document.11">
                  <p:embed/>
                  <p:pic>
                    <p:nvPicPr>
                      <p:cNvPr id="0" name=""/>
                      <p:cNvPicPr/>
                      <p:nvPr/>
                    </p:nvPicPr>
                    <p:blipFill>
                      <a:blip r:embed="rId4"/>
                      <a:stretch>
                        <a:fillRect/>
                      </a:stretch>
                    </p:blipFill>
                    <p:spPr>
                      <a:xfrm>
                        <a:off x="2484438" y="1127125"/>
                        <a:ext cx="7223125" cy="5581650"/>
                      </a:xfrm>
                      <a:prstGeom prst="rect">
                        <a:avLst/>
                      </a:prstGeom>
                    </p:spPr>
                  </p:pic>
                </p:oleObj>
              </mc:Fallback>
            </mc:AlternateContent>
          </a:graphicData>
        </a:graphic>
      </p:graphicFrame>
    </p:spTree>
    <p:extLst>
      <p:ext uri="{BB962C8B-B14F-4D97-AF65-F5344CB8AC3E}">
        <p14:creationId xmlns:p14="http://schemas.microsoft.com/office/powerpoint/2010/main" val="2337821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79669"/>
          </a:xfrm>
        </p:spPr>
        <p:txBody>
          <a:bodyPr>
            <a:normAutofit/>
          </a:bodyPr>
          <a:lstStyle/>
          <a:p>
            <a:pPr algn="ctr"/>
            <a:r>
              <a:rPr lang="en-US" sz="4800" dirty="0">
                <a:solidFill>
                  <a:prstClr val="black"/>
                </a:solidFill>
              </a:rPr>
              <a:t>Online </a:t>
            </a:r>
            <a:r>
              <a:rPr lang="en-US" sz="4800" dirty="0" err="1">
                <a:solidFill>
                  <a:prstClr val="black"/>
                </a:solidFill>
              </a:rPr>
              <a:t>Statbook</a:t>
            </a:r>
            <a:endParaRPr lang="en-US"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3123342362"/>
              </p:ext>
            </p:extLst>
          </p:nvPr>
        </p:nvGraphicFramePr>
        <p:xfrm>
          <a:off x="2444750" y="1144588"/>
          <a:ext cx="7302500" cy="5643562"/>
        </p:xfrm>
        <a:graphic>
          <a:graphicData uri="http://schemas.openxmlformats.org/presentationml/2006/ole">
            <mc:AlternateContent xmlns:mc="http://schemas.openxmlformats.org/markup-compatibility/2006">
              <mc:Choice xmlns:v="urn:schemas-microsoft-com:vml" Requires="v">
                <p:oleObj spid="_x0000_s2064" name="Acrobat Document" r:id="rId3" imgW="7543621" imgH="5829182" progId="AcroExch.Document.11">
                  <p:embed/>
                </p:oleObj>
              </mc:Choice>
              <mc:Fallback>
                <p:oleObj name="Acrobat Document" r:id="rId3" imgW="7543621" imgH="5829182" progId="AcroExch.Document.11">
                  <p:embed/>
                  <p:pic>
                    <p:nvPicPr>
                      <p:cNvPr id="0" name=""/>
                      <p:cNvPicPr/>
                      <p:nvPr/>
                    </p:nvPicPr>
                    <p:blipFill>
                      <a:blip r:embed="rId4"/>
                      <a:stretch>
                        <a:fillRect/>
                      </a:stretch>
                    </p:blipFill>
                    <p:spPr>
                      <a:xfrm>
                        <a:off x="2444750" y="1144588"/>
                        <a:ext cx="7302500" cy="5643562"/>
                      </a:xfrm>
                      <a:prstGeom prst="rect">
                        <a:avLst/>
                      </a:prstGeom>
                    </p:spPr>
                  </p:pic>
                </p:oleObj>
              </mc:Fallback>
            </mc:AlternateContent>
          </a:graphicData>
        </a:graphic>
      </p:graphicFrame>
    </p:spTree>
    <p:extLst>
      <p:ext uri="{BB962C8B-B14F-4D97-AF65-F5344CB8AC3E}">
        <p14:creationId xmlns:p14="http://schemas.microsoft.com/office/powerpoint/2010/main" val="15259726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2494"/>
            <a:ext cx="10515600" cy="787269"/>
          </a:xfrm>
        </p:spPr>
        <p:txBody>
          <a:bodyPr>
            <a:normAutofit/>
          </a:bodyPr>
          <a:lstStyle/>
          <a:p>
            <a:pPr algn="ctr"/>
            <a:r>
              <a:rPr lang="en-US" sz="4800" dirty="0" smtClean="0"/>
              <a:t>Online </a:t>
            </a:r>
            <a:r>
              <a:rPr lang="en-US" sz="4800" dirty="0" err="1" smtClean="0"/>
              <a:t>Statbook</a:t>
            </a:r>
            <a:endParaRPr lang="en-US" sz="4800"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3369589875"/>
              </p:ext>
            </p:extLst>
          </p:nvPr>
        </p:nvGraphicFramePr>
        <p:xfrm>
          <a:off x="2608263" y="1293813"/>
          <a:ext cx="6975475" cy="5389562"/>
        </p:xfrm>
        <a:graphic>
          <a:graphicData uri="http://schemas.openxmlformats.org/presentationml/2006/ole">
            <mc:AlternateContent xmlns:mc="http://schemas.openxmlformats.org/markup-compatibility/2006">
              <mc:Choice xmlns:v="urn:schemas-microsoft-com:vml" Requires="v">
                <p:oleObj spid="_x0000_s3088" name="Acrobat Document" r:id="rId3" imgW="7543621" imgH="5829182" progId="AcroExch.Document.11">
                  <p:embed/>
                </p:oleObj>
              </mc:Choice>
              <mc:Fallback>
                <p:oleObj name="Acrobat Document" r:id="rId3" imgW="7543621" imgH="5829182" progId="AcroExch.Document.11">
                  <p:embed/>
                  <p:pic>
                    <p:nvPicPr>
                      <p:cNvPr id="0" name=""/>
                      <p:cNvPicPr/>
                      <p:nvPr/>
                    </p:nvPicPr>
                    <p:blipFill>
                      <a:blip r:embed="rId4"/>
                      <a:stretch>
                        <a:fillRect/>
                      </a:stretch>
                    </p:blipFill>
                    <p:spPr>
                      <a:xfrm>
                        <a:off x="2608263" y="1293813"/>
                        <a:ext cx="6975475" cy="5389562"/>
                      </a:xfrm>
                      <a:prstGeom prst="rect">
                        <a:avLst/>
                      </a:prstGeom>
                    </p:spPr>
                  </p:pic>
                </p:oleObj>
              </mc:Fallback>
            </mc:AlternateContent>
          </a:graphicData>
        </a:graphic>
      </p:graphicFrame>
    </p:spTree>
    <p:extLst>
      <p:ext uri="{BB962C8B-B14F-4D97-AF65-F5344CB8AC3E}">
        <p14:creationId xmlns:p14="http://schemas.microsoft.com/office/powerpoint/2010/main" val="39907277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7200" dirty="0" smtClean="0"/>
              <a:t>Central Limit Theorem</a:t>
            </a:r>
            <a:endParaRPr lang="en-US" sz="72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r>
                  <a:rPr lang="en-US" sz="4000" dirty="0" smtClean="0">
                    <a:solidFill>
                      <a:schemeClr val="tx1"/>
                    </a:solidFill>
                  </a:rPr>
                  <a:t>For all samples of the same size n with either n greater than 30 or a normal parent population, the sampling distribution of means can be approximated by a normal distribution with a mean </a:t>
                </a:r>
                <a14:m>
                  <m:oMath xmlns:m="http://schemas.openxmlformats.org/officeDocument/2006/math">
                    <m:r>
                      <a:rPr lang="en-US" sz="4000" i="1" smtClean="0">
                        <a:solidFill>
                          <a:schemeClr val="tx1"/>
                        </a:solidFill>
                        <a:latin typeface="Cambria Math" panose="02040503050406030204" pitchFamily="18" charset="0"/>
                        <a:ea typeface="Cambria Math" panose="02040503050406030204" pitchFamily="18" charset="0"/>
                      </a:rPr>
                      <m:t>𝜇</m:t>
                    </m:r>
                  </m:oMath>
                </a14:m>
                <a:r>
                  <a:rPr lang="en-US" sz="4000" dirty="0" smtClean="0">
                    <a:solidFill>
                      <a:schemeClr val="tx1"/>
                    </a:solidFill>
                  </a:rPr>
                  <a:t> and a standard error of </a:t>
                </a:r>
                <a14:m>
                  <m:oMath xmlns:m="http://schemas.openxmlformats.org/officeDocument/2006/math">
                    <m:r>
                      <a:rPr lang="en-US" sz="4000" i="1" smtClean="0">
                        <a:solidFill>
                          <a:schemeClr val="tx1"/>
                        </a:solidFill>
                        <a:latin typeface="Cambria Math" panose="02040503050406030204" pitchFamily="18" charset="0"/>
                        <a:ea typeface="Cambria Math" panose="02040503050406030204" pitchFamily="18" charset="0"/>
                      </a:rPr>
                      <m:t>𝜎</m:t>
                    </m:r>
                    <m:r>
                      <a:rPr lang="en-US" sz="4000" b="0" i="1" smtClean="0">
                        <a:solidFill>
                          <a:schemeClr val="tx1"/>
                        </a:solidFill>
                        <a:latin typeface="Cambria Math" panose="02040503050406030204" pitchFamily="18" charset="0"/>
                        <a:ea typeface="Cambria Math" panose="02040503050406030204" pitchFamily="18" charset="0"/>
                      </a:rPr>
                      <m:t>/</m:t>
                    </m:r>
                    <m:rad>
                      <m:radPr>
                        <m:degHide m:val="on"/>
                        <m:ctrlPr>
                          <a:rPr lang="en-US" sz="4000" b="0" i="1" smtClean="0">
                            <a:solidFill>
                              <a:schemeClr val="tx1"/>
                            </a:solidFill>
                            <a:latin typeface="Cambria Math" panose="02040503050406030204" pitchFamily="18" charset="0"/>
                            <a:ea typeface="Cambria Math" panose="02040503050406030204" pitchFamily="18" charset="0"/>
                          </a:rPr>
                        </m:ctrlPr>
                      </m:radPr>
                      <m:deg/>
                      <m:e>
                        <m:r>
                          <a:rPr lang="en-US" sz="4000" b="0" i="1" smtClean="0">
                            <a:solidFill>
                              <a:schemeClr val="tx1"/>
                            </a:solidFill>
                            <a:latin typeface="Cambria Math" panose="02040503050406030204" pitchFamily="18" charset="0"/>
                            <a:ea typeface="Cambria Math" panose="02040503050406030204" pitchFamily="18" charset="0"/>
                          </a:rPr>
                          <m:t>𝑛</m:t>
                        </m:r>
                      </m:e>
                    </m:rad>
                  </m:oMath>
                </a14:m>
                <a:r>
                  <a:rPr lang="en-US" sz="4000" dirty="0" smtClean="0">
                    <a:solidFill>
                      <a:schemeClr val="tx1"/>
                    </a:solidFill>
                  </a:rPr>
                  <a:t>.</a:t>
                </a:r>
                <a:endParaRPr lang="en-US" sz="4000" dirty="0">
                  <a:solidFill>
                    <a:schemeClr val="tx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2222" t="-4082" r="-1651" b="-5952"/>
                </a:stretch>
              </a:blipFill>
            </p:spPr>
            <p:txBody>
              <a:bodyPr/>
              <a:lstStyle/>
              <a:p>
                <a:r>
                  <a:rPr lang="en-US">
                    <a:noFill/>
                  </a:rPr>
                  <a:t> </a:t>
                </a:r>
              </a:p>
            </p:txBody>
          </p:sp>
        </mc:Fallback>
      </mc:AlternateContent>
    </p:spTree>
    <p:extLst>
      <p:ext uri="{BB962C8B-B14F-4D97-AF65-F5344CB8AC3E}">
        <p14:creationId xmlns:p14="http://schemas.microsoft.com/office/powerpoint/2010/main" val="21297974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817323"/>
          </a:xfrm>
        </p:spPr>
        <p:txBody>
          <a:bodyPr/>
          <a:lstStyle/>
          <a:p>
            <a:pPr algn="ctr"/>
            <a:r>
              <a:rPr lang="en-US" dirty="0" smtClean="0"/>
              <a:t>Wikipedia</a:t>
            </a:r>
            <a:endParaRPr lang="en-US" dirty="0"/>
          </a:p>
        </p:txBody>
      </p:sp>
      <p:sp>
        <p:nvSpPr>
          <p:cNvPr id="3" name="Content Placeholder 2"/>
          <p:cNvSpPr>
            <a:spLocks noGrp="1"/>
          </p:cNvSpPr>
          <p:nvPr>
            <p:ph idx="1"/>
          </p:nvPr>
        </p:nvSpPr>
        <p:spPr>
          <a:xfrm>
            <a:off x="1371600" y="1828801"/>
            <a:ext cx="9601200" cy="4835046"/>
          </a:xfrm>
        </p:spPr>
        <p:txBody>
          <a:bodyPr>
            <a:noAutofit/>
          </a:bodyPr>
          <a:lstStyle/>
          <a:p>
            <a:pPr marL="0" indent="0">
              <a:buNone/>
            </a:pPr>
            <a:r>
              <a:rPr lang="en-US" dirty="0" err="1">
                <a:solidFill>
                  <a:schemeClr val="tx1"/>
                </a:solidFill>
              </a:rPr>
              <a:t>Tijms</a:t>
            </a:r>
            <a:r>
              <a:rPr lang="en-US" dirty="0">
                <a:solidFill>
                  <a:schemeClr val="tx1"/>
                </a:solidFill>
              </a:rPr>
              <a:t> writes:[38</a:t>
            </a:r>
            <a:r>
              <a:rPr lang="en-US" dirty="0" smtClean="0">
                <a:solidFill>
                  <a:schemeClr val="tx1"/>
                </a:solidFill>
              </a:rPr>
              <a:t>]</a:t>
            </a:r>
            <a:endParaRPr lang="en-US" dirty="0">
              <a:solidFill>
                <a:schemeClr val="tx1"/>
              </a:solidFill>
            </a:endParaRPr>
          </a:p>
          <a:p>
            <a:pPr marL="0" indent="0">
              <a:buNone/>
            </a:pPr>
            <a:r>
              <a:rPr lang="en-US" dirty="0">
                <a:solidFill>
                  <a:schemeClr val="tx1"/>
                </a:solidFill>
              </a:rPr>
              <a:t>The central limit theorem has an interesting history. The first version of this theorem was postulated by the French-born mathematician Abraham de </a:t>
            </a:r>
            <a:r>
              <a:rPr lang="en-US" dirty="0" err="1">
                <a:solidFill>
                  <a:schemeClr val="tx1"/>
                </a:solidFill>
              </a:rPr>
              <a:t>Moivre</a:t>
            </a:r>
            <a:r>
              <a:rPr lang="en-US" dirty="0">
                <a:solidFill>
                  <a:schemeClr val="tx1"/>
                </a:solidFill>
              </a:rPr>
              <a:t> who, in a remarkable article published in 1733, used the normal distribution to approximate the distribution of the number of heads resulting from many tosses of a fair coin. This finding was far ahead of its time, and was nearly forgotten until the famous French mathematician Pierre-Simon Laplace rescued it from obscurity in his monumental work </a:t>
            </a:r>
            <a:r>
              <a:rPr lang="en-US" dirty="0" err="1">
                <a:solidFill>
                  <a:schemeClr val="tx1"/>
                </a:solidFill>
              </a:rPr>
              <a:t>Théorie</a:t>
            </a:r>
            <a:r>
              <a:rPr lang="en-US" dirty="0">
                <a:solidFill>
                  <a:schemeClr val="tx1"/>
                </a:solidFill>
              </a:rPr>
              <a:t> </a:t>
            </a:r>
            <a:r>
              <a:rPr lang="en-US" dirty="0" err="1">
                <a:solidFill>
                  <a:schemeClr val="tx1"/>
                </a:solidFill>
              </a:rPr>
              <a:t>analytique</a:t>
            </a:r>
            <a:r>
              <a:rPr lang="en-US" dirty="0">
                <a:solidFill>
                  <a:schemeClr val="tx1"/>
                </a:solidFill>
              </a:rPr>
              <a:t> des </a:t>
            </a:r>
            <a:r>
              <a:rPr lang="en-US" dirty="0" err="1">
                <a:solidFill>
                  <a:schemeClr val="tx1"/>
                </a:solidFill>
              </a:rPr>
              <a:t>probabilités</a:t>
            </a:r>
            <a:r>
              <a:rPr lang="en-US" dirty="0">
                <a:solidFill>
                  <a:schemeClr val="tx1"/>
                </a:solidFill>
              </a:rPr>
              <a:t>, which was published in 1812. Laplace expanded De </a:t>
            </a:r>
            <a:r>
              <a:rPr lang="en-US" dirty="0" err="1">
                <a:solidFill>
                  <a:schemeClr val="tx1"/>
                </a:solidFill>
              </a:rPr>
              <a:t>Moivre's</a:t>
            </a:r>
            <a:r>
              <a:rPr lang="en-US" dirty="0">
                <a:solidFill>
                  <a:schemeClr val="tx1"/>
                </a:solidFill>
              </a:rPr>
              <a:t> finding by approximating the binomial distribution with the normal distribution. But as with De </a:t>
            </a:r>
            <a:r>
              <a:rPr lang="en-US" dirty="0" err="1">
                <a:solidFill>
                  <a:schemeClr val="tx1"/>
                </a:solidFill>
              </a:rPr>
              <a:t>Moivre</a:t>
            </a:r>
            <a:r>
              <a:rPr lang="en-US" dirty="0">
                <a:solidFill>
                  <a:schemeClr val="tx1"/>
                </a:solidFill>
              </a:rPr>
              <a:t>, Laplace's finding received little attention in his own time. It was not until the nineteenth century was at an end that the importance of the central limit theorem was discerned, when, in 1901, Russian mathematician </a:t>
            </a:r>
            <a:r>
              <a:rPr lang="en-US" dirty="0" err="1">
                <a:solidFill>
                  <a:schemeClr val="tx1"/>
                </a:solidFill>
              </a:rPr>
              <a:t>Aleksandr</a:t>
            </a:r>
            <a:r>
              <a:rPr lang="en-US" dirty="0">
                <a:solidFill>
                  <a:schemeClr val="tx1"/>
                </a:solidFill>
              </a:rPr>
              <a:t> </a:t>
            </a:r>
            <a:r>
              <a:rPr lang="en-US" dirty="0" err="1">
                <a:solidFill>
                  <a:schemeClr val="tx1"/>
                </a:solidFill>
              </a:rPr>
              <a:t>Lyapunov</a:t>
            </a:r>
            <a:r>
              <a:rPr lang="en-US" dirty="0">
                <a:solidFill>
                  <a:schemeClr val="tx1"/>
                </a:solidFill>
              </a:rPr>
              <a:t> defined it in general terms and proved precisely how it worked mathematically. Nowadays, the central limit theorem is considered to be the unofficial sovereign of probability theory.</a:t>
            </a:r>
          </a:p>
        </p:txBody>
      </p:sp>
    </p:spTree>
    <p:extLst>
      <p:ext uri="{BB962C8B-B14F-4D97-AF65-F5344CB8AC3E}">
        <p14:creationId xmlns:p14="http://schemas.microsoft.com/office/powerpoint/2010/main" val="1424195017"/>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TM10001105[[fn=Crop]]</Template>
  <TotalTime>527</TotalTime>
  <Words>596</Words>
  <Application>Microsoft Office PowerPoint</Application>
  <PresentationFormat>Widescreen</PresentationFormat>
  <Paragraphs>69</Paragraphs>
  <Slides>31</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9" baseType="lpstr">
      <vt:lpstr>Arial</vt:lpstr>
      <vt:lpstr>Calibri</vt:lpstr>
      <vt:lpstr>Cambria Math</vt:lpstr>
      <vt:lpstr>Franklin Gothic Book</vt:lpstr>
      <vt:lpstr>Segoe UI</vt:lpstr>
      <vt:lpstr>Times New Roman</vt:lpstr>
      <vt:lpstr>Crop</vt:lpstr>
      <vt:lpstr>Acrobat Document</vt:lpstr>
      <vt:lpstr>Sampling Distributions for Small Samples</vt:lpstr>
      <vt:lpstr>PowerPoint Presentation</vt:lpstr>
      <vt:lpstr>Demonstration of Sampling Distributions</vt:lpstr>
      <vt:lpstr>Triola</vt:lpstr>
      <vt:lpstr>Khan Academy</vt:lpstr>
      <vt:lpstr>Online Statbook</vt:lpstr>
      <vt:lpstr>Online Statbook</vt:lpstr>
      <vt:lpstr>Central Limit Theorem</vt:lpstr>
      <vt:lpstr>Wikipedia</vt:lpstr>
      <vt:lpstr>Demonstration of Central Limit Theorem (n&gt;30)</vt:lpstr>
      <vt:lpstr>Demonstration of Central Limit Theorem (normal parent population)</vt:lpstr>
      <vt:lpstr>Combinatorics Tree</vt:lpstr>
      <vt:lpstr>Frequencies</vt:lpstr>
      <vt:lpstr>Example</vt:lpstr>
      <vt:lpstr>Example Continued</vt:lpstr>
      <vt:lpstr>Example Continued</vt:lpstr>
      <vt:lpstr>Example Continued</vt:lpstr>
      <vt:lpstr>Example Continued</vt:lpstr>
      <vt:lpstr>Example Finished</vt:lpstr>
      <vt:lpstr>Exponentiation Theorem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Stat Trek</vt:lpstr>
      <vt:lpstr>Stat Trek</vt:lpstr>
      <vt:lpstr>Finite Population Correction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Sampling Distributions for Small Samples</dc:title>
  <dc:creator>Paul Kinion</dc:creator>
  <cp:lastModifiedBy>Paul Kinion</cp:lastModifiedBy>
  <cp:revision>39</cp:revision>
  <dcterms:created xsi:type="dcterms:W3CDTF">2016-04-21T16:37:08Z</dcterms:created>
  <dcterms:modified xsi:type="dcterms:W3CDTF">2016-04-27T12:03:54Z</dcterms:modified>
</cp:coreProperties>
</file>